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6" r:id="rId5"/>
    <p:sldId id="380" r:id="rId6"/>
    <p:sldId id="381" r:id="rId7"/>
    <p:sldId id="265" r:id="rId8"/>
    <p:sldId id="266" r:id="rId9"/>
  </p:sldIdLst>
  <p:sldSz cx="12192000" cy="6858000"/>
  <p:notesSz cx="6858000" cy="9144000"/>
  <p:defaultTextStyle>
    <a:defPPr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756"/>
    <a:srgbClr val="FFD500"/>
    <a:srgbClr val="6C48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A9CFB5-E359-F4CA-D75C-3EE5FB072E87}" v="6" dt="2024-05-15T13:54:59.731"/>
    <p1510:client id="{8914CAF1-0646-1DA1-E047-30358BD6CF8B}" v="26" dt="2024-05-15T10:59:25.228"/>
    <p1510:client id="{B0D0CCDB-CF28-4E51-8859-FD3A9F75A1FA}" v="3" dt="2024-05-15T13:57:41.0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8627" autoAdjust="0"/>
  </p:normalViewPr>
  <p:slideViewPr>
    <p:cSldViewPr snapToGrid="0">
      <p:cViewPr varScale="1">
        <p:scale>
          <a:sx n="76" d="100"/>
          <a:sy n="76" d="100"/>
        </p:scale>
        <p:origin x="19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James" userId="1df00f73-88b9-4f3e-bffd-cc3afaf31670" providerId="ADAL" clId="{B0D0CCDB-CF28-4E51-8859-FD3A9F75A1FA}"/>
    <pc:docChg chg="undo custSel modSld">
      <pc:chgData name="Megan James" userId="1df00f73-88b9-4f3e-bffd-cc3afaf31670" providerId="ADAL" clId="{B0D0CCDB-CF28-4E51-8859-FD3A9F75A1FA}" dt="2024-05-15T14:02:27.851" v="56" actId="1076"/>
      <pc:docMkLst>
        <pc:docMk/>
      </pc:docMkLst>
      <pc:sldChg chg="addSp delSp modSp mod">
        <pc:chgData name="Megan James" userId="1df00f73-88b9-4f3e-bffd-cc3afaf31670" providerId="ADAL" clId="{B0D0CCDB-CF28-4E51-8859-FD3A9F75A1FA}" dt="2024-05-15T14:02:27.851" v="56" actId="1076"/>
        <pc:sldMkLst>
          <pc:docMk/>
          <pc:sldMk cId="1129772310" sldId="381"/>
        </pc:sldMkLst>
        <pc:spChg chg="mod">
          <ac:chgData name="Megan James" userId="1df00f73-88b9-4f3e-bffd-cc3afaf31670" providerId="ADAL" clId="{B0D0CCDB-CF28-4E51-8859-FD3A9F75A1FA}" dt="2024-05-15T14:02:22.203" v="55" actId="1076"/>
          <ac:spMkLst>
            <pc:docMk/>
            <pc:sldMk cId="1129772310" sldId="381"/>
            <ac:spMk id="20" creationId="{BE1F2F39-95C2-303B-CC1D-96569A79DB58}"/>
          </ac:spMkLst>
        </pc:spChg>
        <pc:spChg chg="mod">
          <ac:chgData name="Megan James" userId="1df00f73-88b9-4f3e-bffd-cc3afaf31670" providerId="ADAL" clId="{B0D0CCDB-CF28-4E51-8859-FD3A9F75A1FA}" dt="2024-05-15T14:02:14.767" v="54" actId="20577"/>
          <ac:spMkLst>
            <pc:docMk/>
            <pc:sldMk cId="1129772310" sldId="381"/>
            <ac:spMk id="21" creationId="{CF5DD43C-C6B9-2B65-5153-FAF8044A5676}"/>
          </ac:spMkLst>
        </pc:spChg>
        <pc:grpChg chg="add mod">
          <ac:chgData name="Megan James" userId="1df00f73-88b9-4f3e-bffd-cc3afaf31670" providerId="ADAL" clId="{B0D0CCDB-CF28-4E51-8859-FD3A9F75A1FA}" dt="2024-05-15T14:02:27.851" v="56" actId="1076"/>
          <ac:grpSpMkLst>
            <pc:docMk/>
            <pc:sldMk cId="1129772310" sldId="381"/>
            <ac:grpSpMk id="11" creationId="{93C7ABEE-0DB0-A358-9EF6-074C07E1A37D}"/>
          </ac:grpSpMkLst>
        </pc:grpChg>
        <pc:picChg chg="mod">
          <ac:chgData name="Megan James" userId="1df00f73-88b9-4f3e-bffd-cc3afaf31670" providerId="ADAL" clId="{B0D0CCDB-CF28-4E51-8859-FD3A9F75A1FA}" dt="2024-05-15T13:57:41.094" v="24" actId="164"/>
          <ac:picMkLst>
            <pc:docMk/>
            <pc:sldMk cId="1129772310" sldId="381"/>
            <ac:picMk id="2" creationId="{95FCBB7D-B5D9-67BA-D9AA-D22A1E60055F}"/>
          </ac:picMkLst>
        </pc:picChg>
        <pc:picChg chg="add del mod modCrop">
          <ac:chgData name="Megan James" userId="1df00f73-88b9-4f3e-bffd-cc3afaf31670" providerId="ADAL" clId="{B0D0CCDB-CF28-4E51-8859-FD3A9F75A1FA}" dt="2024-05-15T13:56:54.989" v="15" actId="478"/>
          <ac:picMkLst>
            <pc:docMk/>
            <pc:sldMk cId="1129772310" sldId="381"/>
            <ac:picMk id="4" creationId="{5B33275D-3E49-22B5-E791-384CFF600D64}"/>
          </ac:picMkLst>
        </pc:picChg>
        <pc:picChg chg="add mod modCrop">
          <ac:chgData name="Megan James" userId="1df00f73-88b9-4f3e-bffd-cc3afaf31670" providerId="ADAL" clId="{B0D0CCDB-CF28-4E51-8859-FD3A9F75A1FA}" dt="2024-05-15T13:57:41.094" v="24" actId="164"/>
          <ac:picMkLst>
            <pc:docMk/>
            <pc:sldMk cId="1129772310" sldId="381"/>
            <ac:picMk id="10" creationId="{7621B28C-CCB3-DEA0-9915-3682F6C486A6}"/>
          </ac:picMkLst>
        </pc:picChg>
        <pc:picChg chg="add mod">
          <ac:chgData name="Megan James" userId="1df00f73-88b9-4f3e-bffd-cc3afaf31670" providerId="ADAL" clId="{B0D0CCDB-CF28-4E51-8859-FD3A9F75A1FA}" dt="2024-05-15T13:59:23.790" v="38" actId="1076"/>
          <ac:picMkLst>
            <pc:docMk/>
            <pc:sldMk cId="1129772310" sldId="381"/>
            <ac:picMk id="13" creationId="{73963639-8712-A1E3-CED0-BDAFB8AC2B1F}"/>
          </ac:picMkLst>
        </pc:picChg>
        <pc:picChg chg="add mod">
          <ac:chgData name="Megan James" userId="1df00f73-88b9-4f3e-bffd-cc3afaf31670" providerId="ADAL" clId="{B0D0CCDB-CF28-4E51-8859-FD3A9F75A1FA}" dt="2024-05-15T14:02:27.851" v="56" actId="1076"/>
          <ac:picMkLst>
            <pc:docMk/>
            <pc:sldMk cId="1129772310" sldId="381"/>
            <ac:picMk id="15" creationId="{70EB2877-2C78-95E3-0476-10AB0899F636}"/>
          </ac:picMkLst>
        </pc:picChg>
        <pc:picChg chg="mod">
          <ac:chgData name="Megan James" userId="1df00f73-88b9-4f3e-bffd-cc3afaf31670" providerId="ADAL" clId="{B0D0CCDB-CF28-4E51-8859-FD3A9F75A1FA}" dt="2024-05-15T13:59:16.164" v="35" actId="14100"/>
          <ac:picMkLst>
            <pc:docMk/>
            <pc:sldMk cId="1129772310" sldId="381"/>
            <ac:picMk id="17" creationId="{011AF46A-1CC9-A629-59F5-23DCC0FA325E}"/>
          </ac:picMkLst>
        </pc:picChg>
        <pc:picChg chg="add mod">
          <ac:chgData name="Megan James" userId="1df00f73-88b9-4f3e-bffd-cc3afaf31670" providerId="ADAL" clId="{B0D0CCDB-CF28-4E51-8859-FD3A9F75A1FA}" dt="2024-05-15T14:02:27.851" v="56" actId="1076"/>
          <ac:picMkLst>
            <pc:docMk/>
            <pc:sldMk cId="1129772310" sldId="381"/>
            <ac:picMk id="18" creationId="{F6DBC40A-888F-3FA0-564D-7B343F69EB8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lfan Pennyn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y-GB"/>
          </a:p>
        </p:txBody>
      </p:sp>
      <p:sp>
        <p:nvSpPr>
          <p:cNvPr id="3" name="Dalfan Dyddiad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C4143-B544-4293-A281-DABF76AF6BC6}" type="datetimeFigureOut">
              <a:rPr lang="cy-GB" smtClean="0"/>
              <a:t>15/05/2024</a:t>
            </a:fld>
            <a:endParaRPr lang="cy-GB"/>
          </a:p>
        </p:txBody>
      </p:sp>
      <p:sp>
        <p:nvSpPr>
          <p:cNvPr id="4" name="Dalfan Delwedd Sleid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y-GB"/>
          </a:p>
        </p:txBody>
      </p:sp>
      <p:sp>
        <p:nvSpPr>
          <p:cNvPr id="5" name="Dalfan Nodiada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y-GB"/>
              <a:t>Cliciwch i olygu'r arddulliau testun Meistr</a:t>
            </a:r>
          </a:p>
          <a:p>
            <a:pPr lvl="1"/>
            <a:r>
              <a:rPr lang="cy-GB"/>
              <a:t>Ail lefel</a:t>
            </a:r>
          </a:p>
          <a:p>
            <a:pPr lvl="2"/>
            <a:r>
              <a:rPr lang="cy-GB"/>
              <a:t>Trydedd lefel</a:t>
            </a:r>
          </a:p>
          <a:p>
            <a:pPr lvl="3"/>
            <a:r>
              <a:rPr lang="cy-GB"/>
              <a:t>Pedwaredd lefel</a:t>
            </a:r>
          </a:p>
          <a:p>
            <a:pPr lvl="4"/>
            <a:r>
              <a:rPr lang="cy-GB"/>
              <a:t>Pumed lefel</a:t>
            </a:r>
          </a:p>
        </p:txBody>
      </p:sp>
      <p:sp>
        <p:nvSpPr>
          <p:cNvPr id="6" name="Dalfan Troedyn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y-GB"/>
          </a:p>
        </p:txBody>
      </p:sp>
      <p:sp>
        <p:nvSpPr>
          <p:cNvPr id="7" name="Dalfan Rhif y Sleid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BC917-B312-4DE4-A148-09FF6ABB0EEF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4258060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lfan Delwedd Sleid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Dalfan Nodiada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6 </a:t>
            </a:r>
            <a:r>
              <a:rPr lang="en-GB" dirty="0" err="1"/>
              <a:t>pecyn</a:t>
            </a:r>
            <a:r>
              <a:rPr lang="en-GB" dirty="0"/>
              <a:t> </a:t>
            </a:r>
            <a:r>
              <a:rPr lang="en-GB" dirty="0" err="1"/>
              <a:t>hunanastudio</a:t>
            </a:r>
            <a:r>
              <a:rPr lang="en-GB" dirty="0"/>
              <a:t> </a:t>
            </a:r>
            <a:r>
              <a:rPr lang="en-GB" dirty="0" err="1"/>
              <a:t>Diwydiannau</a:t>
            </a:r>
            <a:r>
              <a:rPr lang="en-GB" dirty="0"/>
              <a:t> </a:t>
            </a:r>
            <a:r>
              <a:rPr lang="en-GB" dirty="0" err="1"/>
              <a:t>Creadigol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y </a:t>
            </a:r>
            <a:r>
              <a:rPr lang="en-GB" dirty="0" err="1"/>
              <a:t>meysydd</a:t>
            </a:r>
            <a:r>
              <a:rPr lang="en-GB" dirty="0"/>
              <a:t>: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 err="1"/>
              <a:t>Celf</a:t>
            </a:r>
            <a:r>
              <a:rPr lang="en-GB" dirty="0"/>
              <a:t> a </a:t>
            </a:r>
            <a:r>
              <a:rPr lang="en-GB" dirty="0" err="1"/>
              <a:t>Dylunio</a:t>
            </a:r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 err="1"/>
              <a:t>Cerddoriaeth</a:t>
            </a:r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 err="1"/>
              <a:t>Cyfryngau</a:t>
            </a:r>
            <a:r>
              <a:rPr lang="en-GB" dirty="0"/>
              <a:t> </a:t>
            </a:r>
            <a:r>
              <a:rPr lang="en-GB" dirty="0" err="1"/>
              <a:t>Creadigol</a:t>
            </a:r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 err="1"/>
              <a:t>Celfyddydau</a:t>
            </a:r>
            <a:r>
              <a:rPr lang="en-GB" dirty="0"/>
              <a:t> </a:t>
            </a:r>
            <a:r>
              <a:rPr lang="en-GB" dirty="0" err="1"/>
              <a:t>Perfformio</a:t>
            </a:r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 err="1"/>
              <a:t>Gyrfa</a:t>
            </a:r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 err="1"/>
              <a:t>Busnes</a:t>
            </a:r>
            <a:r>
              <a:rPr lang="en-GB" dirty="0"/>
              <a:t> o </a:t>
            </a:r>
            <a:r>
              <a:rPr lang="en-GB" dirty="0" err="1"/>
              <a:t>fewn</a:t>
            </a:r>
            <a:r>
              <a:rPr lang="en-GB" dirty="0"/>
              <a:t> y </a:t>
            </a:r>
            <a:r>
              <a:rPr lang="en-GB" dirty="0" err="1"/>
              <a:t>diwydiannau</a:t>
            </a:r>
            <a:r>
              <a:rPr lang="en-GB" dirty="0"/>
              <a:t> </a:t>
            </a:r>
            <a:r>
              <a:rPr lang="en-GB" dirty="0" err="1"/>
              <a:t>Creadigol</a:t>
            </a:r>
            <a:endParaRPr lang="en-GB" dirty="0"/>
          </a:p>
          <a:p>
            <a:pPr marL="228600" indent="-228600">
              <a:buFont typeface="+mj-lt"/>
              <a:buAutoNum type="arabicPeriod"/>
            </a:pPr>
            <a:endParaRPr lang="en-GB" dirty="0"/>
          </a:p>
          <a:p>
            <a:pPr marL="0" indent="0">
              <a:buFont typeface="+mj-lt"/>
              <a:buNone/>
            </a:pPr>
            <a:r>
              <a:rPr lang="en-GB" dirty="0" err="1"/>
              <a:t>Astudiaethau</a:t>
            </a:r>
            <a:r>
              <a:rPr lang="en-GB" dirty="0"/>
              <a:t> </a:t>
            </a:r>
            <a:r>
              <a:rPr lang="en-GB" dirty="0" err="1"/>
              <a:t>Busnes</a:t>
            </a:r>
            <a:r>
              <a:rPr lang="en-GB" dirty="0"/>
              <a:t>; </a:t>
            </a:r>
            <a:r>
              <a:rPr lang="en-GB" dirty="0" err="1"/>
              <a:t>dau</a:t>
            </a:r>
            <a:r>
              <a:rPr lang="en-GB" dirty="0"/>
              <a:t> ran</a:t>
            </a:r>
            <a:r>
              <a:rPr lang="cy-GB" dirty="0"/>
              <a:t> ar archwilio busnes a chreu ymgyrch farchnata</a:t>
            </a:r>
          </a:p>
          <a:p>
            <a:pPr marL="0" indent="0">
              <a:buFont typeface="+mj-lt"/>
              <a:buNone/>
            </a:pPr>
            <a:endParaRPr lang="cy-GB" dirty="0"/>
          </a:p>
          <a:p>
            <a:pPr marL="0" indent="0">
              <a:buFont typeface="+mj-lt"/>
              <a:buNone/>
            </a:pPr>
            <a:r>
              <a:rPr lang="cy-GB" dirty="0"/>
              <a:t>Cyfieithu adnoddau Chwaraeon y BLC, casgliad o 25 uned newydd yn ychwanegol i’r unedau chwaraeon BLC oedd wedi cael eu cyfieithu eisoes</a:t>
            </a:r>
            <a:endParaRPr lang="en-GB" dirty="0"/>
          </a:p>
        </p:txBody>
      </p:sp>
      <p:sp>
        <p:nvSpPr>
          <p:cNvPr id="4" name="Dalfan Rhif y Sleid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EBC917-B312-4DE4-A148-09FF6ABB0EEF}" type="slidenum">
              <a:rPr lang="cy-GB" smtClean="0"/>
              <a:t>2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19699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lfan Delwedd Sleid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Dalfan Nodiada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Lansio’r</a:t>
            </a:r>
            <a:r>
              <a:rPr lang="en-GB" dirty="0"/>
              <a:t> </a:t>
            </a:r>
            <a:r>
              <a:rPr lang="en-GB" dirty="0" err="1"/>
              <a:t>adnoddau</a:t>
            </a:r>
            <a:r>
              <a:rPr lang="en-GB" dirty="0"/>
              <a:t> </a:t>
            </a:r>
            <a:r>
              <a:rPr lang="en-GB" dirty="0" err="1"/>
              <a:t>marchnata</a:t>
            </a:r>
            <a:r>
              <a:rPr lang="en-GB" dirty="0"/>
              <a:t> </a:t>
            </a:r>
            <a:r>
              <a:rPr lang="en-GB" dirty="0" err="1"/>
              <a:t>wythnos</a:t>
            </a:r>
            <a:r>
              <a:rPr lang="en-GB" dirty="0"/>
              <a:t> </a:t>
            </a:r>
            <a:r>
              <a:rPr lang="en-GB" dirty="0" err="1"/>
              <a:t>diwethaf</a:t>
            </a:r>
            <a:r>
              <a:rPr lang="en-GB" dirty="0"/>
              <a:t>, </a:t>
            </a:r>
            <a:r>
              <a:rPr lang="en-GB" dirty="0" err="1"/>
              <a:t>cydweithio</a:t>
            </a:r>
            <a:r>
              <a:rPr lang="en-GB" dirty="0"/>
              <a:t> </a:t>
            </a:r>
            <a:r>
              <a:rPr lang="en-GB" dirty="0" err="1"/>
              <a:t>gyda</a:t>
            </a:r>
            <a:r>
              <a:rPr lang="en-GB" dirty="0"/>
              <a:t> </a:t>
            </a:r>
            <a:r>
              <a:rPr lang="en-GB" dirty="0" err="1"/>
              <a:t>Swyddfa’r</a:t>
            </a:r>
            <a:r>
              <a:rPr lang="en-GB" dirty="0"/>
              <a:t> </a:t>
            </a:r>
            <a:r>
              <a:rPr lang="en-GB" dirty="0" err="1"/>
              <a:t>Comisiynydd</a:t>
            </a:r>
            <a:r>
              <a:rPr lang="en-GB" dirty="0"/>
              <a:t> </a:t>
            </a:r>
            <a:r>
              <a:rPr lang="en-GB" dirty="0" err="1"/>
              <a:t>oedd</a:t>
            </a:r>
            <a:r>
              <a:rPr lang="en-GB" dirty="0"/>
              <a:t> yn </a:t>
            </a:r>
            <a:r>
              <a:rPr lang="en-GB" dirty="0" err="1"/>
              <a:t>hyrwyddo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cynnig</a:t>
            </a:r>
            <a:r>
              <a:rPr lang="en-GB" dirty="0"/>
              <a:t> Cymraeg </a:t>
            </a:r>
            <a:r>
              <a:rPr lang="en-GB" dirty="0" err="1"/>
              <a:t>trwy</a:t>
            </a:r>
            <a:r>
              <a:rPr lang="en-GB" dirty="0"/>
              <a:t> </a:t>
            </a:r>
            <a:r>
              <a:rPr lang="en-GB" dirty="0" err="1"/>
              <a:t>gynnal</a:t>
            </a:r>
            <a:r>
              <a:rPr lang="en-GB" dirty="0"/>
              <a:t> </a:t>
            </a:r>
            <a:r>
              <a:rPr lang="en-GB" dirty="0" err="1"/>
              <a:t>wythnos</a:t>
            </a:r>
            <a:r>
              <a:rPr lang="en-GB" dirty="0"/>
              <a:t> </a:t>
            </a:r>
            <a:r>
              <a:rPr lang="en-GB" dirty="0" err="1"/>
              <a:t>Cynnig</a:t>
            </a:r>
            <a:r>
              <a:rPr lang="en-GB" dirty="0"/>
              <a:t> Cymraeg</a:t>
            </a:r>
            <a:endParaRPr lang="cy-GB" dirty="0"/>
          </a:p>
        </p:txBody>
      </p:sp>
      <p:sp>
        <p:nvSpPr>
          <p:cNvPr id="4" name="Dalfan Rhif y Sleid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EBC917-B312-4DE4-A148-09FF6ABB0EEF}" type="slidenum">
              <a:rPr lang="cy-GB" smtClean="0"/>
              <a:t>3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42015718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lfan Delwedd Sleid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Dalfan Nodiada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Ymwybodol</a:t>
            </a:r>
            <a:r>
              <a:rPr lang="en-GB" dirty="0"/>
              <a:t> </a:t>
            </a:r>
            <a:r>
              <a:rPr lang="en-GB" dirty="0" err="1"/>
              <a:t>o’r</a:t>
            </a:r>
            <a:r>
              <a:rPr lang="en-GB" dirty="0"/>
              <a:t> </a:t>
            </a:r>
            <a:r>
              <a:rPr lang="en-GB" dirty="0" err="1"/>
              <a:t>heriau</a:t>
            </a:r>
            <a:r>
              <a:rPr lang="en-GB" dirty="0"/>
              <a:t> o ran </a:t>
            </a:r>
            <a:r>
              <a:rPr lang="en-GB" dirty="0" err="1"/>
              <a:t>adeiladwaith</a:t>
            </a:r>
            <a:r>
              <a:rPr lang="en-GB" dirty="0"/>
              <a:t> felly </a:t>
            </a:r>
            <a:r>
              <a:rPr lang="en-GB" dirty="0" err="1"/>
              <a:t>byddwn</a:t>
            </a:r>
            <a:r>
              <a:rPr lang="en-GB" dirty="0"/>
              <a:t> </a:t>
            </a:r>
            <a:r>
              <a:rPr lang="en-GB" dirty="0" err="1"/>
              <a:t>ni’n</a:t>
            </a:r>
            <a:r>
              <a:rPr lang="en-GB" dirty="0"/>
              <a:t> </a:t>
            </a:r>
            <a:r>
              <a:rPr lang="en-GB" dirty="0" err="1"/>
              <a:t>comisiynu</a:t>
            </a:r>
            <a:r>
              <a:rPr lang="en-GB" dirty="0"/>
              <a:t> </a:t>
            </a:r>
            <a:r>
              <a:rPr lang="en-GB" dirty="0" err="1"/>
              <a:t>arbenigwyr</a:t>
            </a:r>
            <a:r>
              <a:rPr lang="en-GB" dirty="0"/>
              <a:t> </a:t>
            </a:r>
            <a:r>
              <a:rPr lang="en-GB" dirty="0" err="1"/>
              <a:t>pwnc</a:t>
            </a:r>
            <a:r>
              <a:rPr lang="en-GB" dirty="0"/>
              <a:t> I </a:t>
            </a:r>
            <a:r>
              <a:rPr lang="en-GB" dirty="0" err="1"/>
              <a:t>edrych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yr</a:t>
            </a:r>
            <a:r>
              <a:rPr lang="en-GB" dirty="0"/>
              <a:t> </a:t>
            </a:r>
            <a:r>
              <a:rPr lang="en-GB" dirty="0" err="1"/>
              <a:t>angen</a:t>
            </a:r>
            <a:r>
              <a:rPr lang="en-GB" dirty="0"/>
              <a:t> o ran </a:t>
            </a:r>
            <a:r>
              <a:rPr lang="en-GB" dirty="0" err="1"/>
              <a:t>adnoddau</a:t>
            </a:r>
            <a:r>
              <a:rPr lang="en-GB" dirty="0"/>
              <a:t> yn y </a:t>
            </a:r>
            <a:r>
              <a:rPr lang="en-GB" dirty="0" err="1"/>
              <a:t>maes</a:t>
            </a:r>
            <a:endParaRPr lang="en-GB" dirty="0"/>
          </a:p>
          <a:p>
            <a:r>
              <a:rPr lang="en-GB" dirty="0" err="1"/>
              <a:t>Chwaraeon</a:t>
            </a:r>
            <a:r>
              <a:rPr lang="en-GB" dirty="0"/>
              <a:t>: 3 </a:t>
            </a:r>
            <a:r>
              <a:rPr lang="en-GB" dirty="0" err="1"/>
              <a:t>pecyn</a:t>
            </a:r>
            <a:r>
              <a:rPr lang="en-GB" dirty="0"/>
              <a:t> e-</a:t>
            </a:r>
            <a:r>
              <a:rPr lang="en-GB" dirty="0" err="1"/>
              <a:t>ddysgu</a:t>
            </a:r>
            <a:r>
              <a:rPr lang="en-GB" dirty="0"/>
              <a:t> yn </a:t>
            </a:r>
            <a:r>
              <a:rPr lang="en-GB" dirty="0" err="1"/>
              <a:t>cynnwys</a:t>
            </a:r>
            <a:r>
              <a:rPr lang="en-GB" dirty="0"/>
              <a:t> </a:t>
            </a:r>
            <a:r>
              <a:rPr lang="en-GB" dirty="0" err="1"/>
              <a:t>fideos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Gynllunio a rhedeg sesiwn ffitrwydd</a:t>
            </a:r>
            <a:r>
              <a:rPr lang="cy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Swyddogaethau a chyfrifoldebau o fewn y maes chwaraeon</a:t>
            </a:r>
            <a:r>
              <a:rPr lang="cy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Gweithio yn y diwydiant chwaraeon</a:t>
            </a:r>
            <a:r>
              <a:rPr lang="cy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r>
              <a:rPr lang="cy-GB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 becyn e-ddysgu ar gynhyrchu cig eidion a chig oen yng Nghymru.</a:t>
            </a:r>
            <a:r>
              <a:rPr lang="cy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GB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 pecyn e-ddysgu ar:</a:t>
            </a:r>
            <a:r>
              <a:rPr lang="cy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Fusnes Rhyngwladol</a:t>
            </a:r>
            <a:r>
              <a:rPr lang="cy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Egwyddorion Rheolaeth</a:t>
            </a:r>
            <a:r>
              <a:rPr lang="cy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Penderfyniadau Busnes</a:t>
            </a:r>
            <a:r>
              <a:rPr lang="cy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cy-GB" sz="18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Cyllid Personol a Busnes</a:t>
            </a:r>
            <a:r>
              <a:rPr lang="cy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endParaRPr lang="en-GB" dirty="0"/>
          </a:p>
          <a:p>
            <a:endParaRPr lang="cy-GB" dirty="0"/>
          </a:p>
        </p:txBody>
      </p:sp>
      <p:sp>
        <p:nvSpPr>
          <p:cNvPr id="4" name="Dalfan Rhif y Sleid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EBC917-B312-4DE4-A148-09FF6ABB0EEF}" type="slidenum">
              <a:rPr lang="cy-GB" smtClean="0"/>
              <a:t>4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2537754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lfan Delwedd Sleid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Dalfan Nodiada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Diolch</a:t>
            </a:r>
            <a:r>
              <a:rPr lang="en-GB" dirty="0"/>
              <a:t> am </a:t>
            </a:r>
            <a:r>
              <a:rPr lang="en-GB" dirty="0" err="1"/>
              <a:t>wrando</a:t>
            </a:r>
            <a:r>
              <a:rPr lang="en-GB" dirty="0"/>
              <a:t>, </a:t>
            </a:r>
            <a:r>
              <a:rPr lang="en-GB" dirty="0" err="1"/>
              <a:t>fel</a:t>
            </a:r>
            <a:r>
              <a:rPr lang="en-GB" dirty="0"/>
              <a:t> bob </a:t>
            </a:r>
            <a:r>
              <a:rPr lang="en-GB" dirty="0" err="1"/>
              <a:t>amser</a:t>
            </a:r>
            <a:r>
              <a:rPr lang="en-GB" dirty="0"/>
              <a:t>, </a:t>
            </a:r>
            <a:r>
              <a:rPr lang="en-GB" dirty="0" err="1"/>
              <a:t>os</a:t>
            </a:r>
            <a:r>
              <a:rPr lang="en-GB" dirty="0"/>
              <a:t> </a:t>
            </a:r>
            <a:r>
              <a:rPr lang="en-GB" dirty="0" err="1"/>
              <a:t>oes</a:t>
            </a:r>
            <a:r>
              <a:rPr lang="en-GB" dirty="0"/>
              <a:t> </a:t>
            </a:r>
            <a:r>
              <a:rPr lang="en-GB" dirty="0" err="1"/>
              <a:t>anghenion</a:t>
            </a:r>
            <a:r>
              <a:rPr lang="en-GB" dirty="0"/>
              <a:t> </a:t>
            </a:r>
            <a:r>
              <a:rPr lang="en-GB" dirty="0" err="1"/>
              <a:t>adnoddau</a:t>
            </a:r>
            <a:r>
              <a:rPr lang="en-GB" dirty="0"/>
              <a:t> </a:t>
            </a:r>
            <a:r>
              <a:rPr lang="en-GB" dirty="0" err="1"/>
              <a:t>gyda</a:t>
            </a:r>
            <a:r>
              <a:rPr lang="en-GB" dirty="0"/>
              <a:t> chi, </a:t>
            </a:r>
            <a:r>
              <a:rPr lang="en-GB" dirty="0" err="1"/>
              <a:t>plîs</a:t>
            </a:r>
            <a:r>
              <a:rPr lang="en-GB" dirty="0"/>
              <a:t> </a:t>
            </a:r>
            <a:r>
              <a:rPr lang="en-GB" dirty="0" err="1"/>
              <a:t>rhowch</a:t>
            </a:r>
            <a:r>
              <a:rPr lang="en-GB" dirty="0"/>
              <a:t> </a:t>
            </a:r>
            <a:r>
              <a:rPr lang="en-GB" dirty="0" err="1"/>
              <a:t>wybod</a:t>
            </a:r>
            <a:r>
              <a:rPr lang="en-GB" dirty="0"/>
              <a:t> I </a:t>
            </a:r>
            <a:r>
              <a:rPr lang="en-GB" dirty="0" err="1"/>
              <a:t>ni</a:t>
            </a:r>
            <a:r>
              <a:rPr lang="en-GB" dirty="0"/>
              <a:t> </a:t>
            </a:r>
            <a:r>
              <a:rPr lang="en-GB" dirty="0" err="1"/>
              <a:t>trwy</a:t>
            </a:r>
            <a:r>
              <a:rPr lang="en-GB" dirty="0"/>
              <a:t> </a:t>
            </a:r>
            <a:r>
              <a:rPr lang="en-GB" dirty="0" err="1"/>
              <a:t>lenwi’r</a:t>
            </a:r>
            <a:r>
              <a:rPr lang="en-GB" dirty="0"/>
              <a:t> </a:t>
            </a:r>
            <a:r>
              <a:rPr lang="en-GB" dirty="0" err="1"/>
              <a:t>ffurflen</a:t>
            </a:r>
            <a:r>
              <a:rPr lang="en-GB" dirty="0"/>
              <a:t> a </a:t>
            </a:r>
            <a:r>
              <a:rPr lang="en-GB" dirty="0" err="1"/>
              <a:t>fydd</a:t>
            </a:r>
            <a:r>
              <a:rPr lang="en-GB" dirty="0"/>
              <a:t> yn </a:t>
            </a:r>
            <a:r>
              <a:rPr lang="en-GB" dirty="0" err="1"/>
              <a:t>cael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rhannu</a:t>
            </a:r>
            <a:r>
              <a:rPr lang="en-GB" dirty="0"/>
              <a:t> yn y </a:t>
            </a:r>
            <a:r>
              <a:rPr lang="en-GB" dirty="0" err="1"/>
              <a:t>blwch</a:t>
            </a:r>
            <a:r>
              <a:rPr lang="en-GB" dirty="0"/>
              <a:t> </a:t>
            </a:r>
            <a:r>
              <a:rPr lang="en-GB" dirty="0" err="1"/>
              <a:t>sgwrsio</a:t>
            </a:r>
            <a:r>
              <a:rPr lang="en-GB" dirty="0"/>
              <a:t> </a:t>
            </a:r>
            <a:r>
              <a:rPr lang="en-GB" dirty="0" err="1"/>
              <a:t>maes</a:t>
            </a:r>
            <a:r>
              <a:rPr lang="en-GB"/>
              <a:t> o law</a:t>
            </a:r>
            <a:endParaRPr lang="cy-GB"/>
          </a:p>
        </p:txBody>
      </p:sp>
      <p:sp>
        <p:nvSpPr>
          <p:cNvPr id="4" name="Dalfan Rhif y Sleid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EBC917-B312-4DE4-A148-09FF6ABB0EEF}" type="slidenum">
              <a:rPr lang="cy-GB" smtClean="0"/>
              <a:t>5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2212946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eitl y Sle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tl 1">
            <a:extLst>
              <a:ext uri="{FF2B5EF4-FFF2-40B4-BE49-F238E27FC236}">
                <a16:creationId xmlns:a16="http://schemas.microsoft.com/office/drawing/2014/main" id="{250C3C7D-185D-CC80-E3A8-E14585552F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y-GB"/>
              <a:t>Cliciwch i olygu arddull teitl y Meistr</a:t>
            </a:r>
          </a:p>
        </p:txBody>
      </p:sp>
      <p:sp>
        <p:nvSpPr>
          <p:cNvPr id="3" name="Isdeitl 2">
            <a:extLst>
              <a:ext uri="{FF2B5EF4-FFF2-40B4-BE49-F238E27FC236}">
                <a16:creationId xmlns:a16="http://schemas.microsoft.com/office/drawing/2014/main" id="{21570EF7-F60C-0434-C09F-4697E88101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y-GB"/>
              <a:t>Cliciwch i olygu arddull is-deitl y Meistr</a:t>
            </a:r>
          </a:p>
        </p:txBody>
      </p:sp>
      <p:sp>
        <p:nvSpPr>
          <p:cNvPr id="4" name="Dalfan Dyddiad 3">
            <a:extLst>
              <a:ext uri="{FF2B5EF4-FFF2-40B4-BE49-F238E27FC236}">
                <a16:creationId xmlns:a16="http://schemas.microsoft.com/office/drawing/2014/main" id="{0EDCFEED-9184-E1C2-9772-12E0551AA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5E08-FF51-4386-ADD9-DA6D2E6B9455}" type="datetimeFigureOut">
              <a:rPr lang="cy-GB" smtClean="0"/>
              <a:t>15/05/2024</a:t>
            </a:fld>
            <a:endParaRPr lang="cy-GB"/>
          </a:p>
        </p:txBody>
      </p:sp>
      <p:sp>
        <p:nvSpPr>
          <p:cNvPr id="5" name="Dalfan Troedyn 4">
            <a:extLst>
              <a:ext uri="{FF2B5EF4-FFF2-40B4-BE49-F238E27FC236}">
                <a16:creationId xmlns:a16="http://schemas.microsoft.com/office/drawing/2014/main" id="{AB861CC5-CC16-BFD1-D303-546866F10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6" name="Dalfan Rhif y Sleid 5">
            <a:extLst>
              <a:ext uri="{FF2B5EF4-FFF2-40B4-BE49-F238E27FC236}">
                <a16:creationId xmlns:a16="http://schemas.microsoft.com/office/drawing/2014/main" id="{0B5D56CD-31D6-00E3-8A7F-CEC0749AB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5A78-1A00-4206-A0FC-C404CB18E55D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1148917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itl a Thestun Fertig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tl 1">
            <a:extLst>
              <a:ext uri="{FF2B5EF4-FFF2-40B4-BE49-F238E27FC236}">
                <a16:creationId xmlns:a16="http://schemas.microsoft.com/office/drawing/2014/main" id="{6127B661-E803-7A66-DA03-8D6385B6C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Cliciwch i olygu arddull teitl y Meistr</a:t>
            </a:r>
          </a:p>
        </p:txBody>
      </p:sp>
      <p:sp>
        <p:nvSpPr>
          <p:cNvPr id="3" name="Dalfan Testun ar i fyny 2">
            <a:extLst>
              <a:ext uri="{FF2B5EF4-FFF2-40B4-BE49-F238E27FC236}">
                <a16:creationId xmlns:a16="http://schemas.microsoft.com/office/drawing/2014/main" id="{EA4B74EA-E6D1-8B0A-784D-7F9DC0B5EB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y-GB"/>
              <a:t>Cliciwch i olygu'r arddulliau testun Meistr</a:t>
            </a:r>
          </a:p>
          <a:p>
            <a:pPr lvl="1"/>
            <a:r>
              <a:rPr lang="cy-GB"/>
              <a:t>Ail lefel</a:t>
            </a:r>
          </a:p>
          <a:p>
            <a:pPr lvl="2"/>
            <a:r>
              <a:rPr lang="cy-GB"/>
              <a:t>Trydedd lefel</a:t>
            </a:r>
          </a:p>
          <a:p>
            <a:pPr lvl="3"/>
            <a:r>
              <a:rPr lang="cy-GB"/>
              <a:t>Pedwaredd lefel</a:t>
            </a:r>
          </a:p>
          <a:p>
            <a:pPr lvl="4"/>
            <a:r>
              <a:rPr lang="cy-GB"/>
              <a:t>Pumed lefel</a:t>
            </a:r>
          </a:p>
        </p:txBody>
      </p:sp>
      <p:sp>
        <p:nvSpPr>
          <p:cNvPr id="4" name="Dalfan Dyddiad 3">
            <a:extLst>
              <a:ext uri="{FF2B5EF4-FFF2-40B4-BE49-F238E27FC236}">
                <a16:creationId xmlns:a16="http://schemas.microsoft.com/office/drawing/2014/main" id="{DB14A95C-3F7F-8FEB-7AF5-171289063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5E08-FF51-4386-ADD9-DA6D2E6B9455}" type="datetimeFigureOut">
              <a:rPr lang="cy-GB" smtClean="0"/>
              <a:t>15/05/2024</a:t>
            </a:fld>
            <a:endParaRPr lang="cy-GB"/>
          </a:p>
        </p:txBody>
      </p:sp>
      <p:sp>
        <p:nvSpPr>
          <p:cNvPr id="5" name="Dalfan Troedyn 4">
            <a:extLst>
              <a:ext uri="{FF2B5EF4-FFF2-40B4-BE49-F238E27FC236}">
                <a16:creationId xmlns:a16="http://schemas.microsoft.com/office/drawing/2014/main" id="{0F015DEE-AF6C-9402-331F-54313D996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6" name="Dalfan Rhif y Sleid 5">
            <a:extLst>
              <a:ext uri="{FF2B5EF4-FFF2-40B4-BE49-F238E27FC236}">
                <a16:creationId xmlns:a16="http://schemas.microsoft.com/office/drawing/2014/main" id="{A4B0DC23-1FB3-4A3D-AD0E-9977AFF32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5A78-1A00-4206-A0FC-C404CB18E55D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2951580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itl Fertigol a Thes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tl Fertigol 1">
            <a:extLst>
              <a:ext uri="{FF2B5EF4-FFF2-40B4-BE49-F238E27FC236}">
                <a16:creationId xmlns:a16="http://schemas.microsoft.com/office/drawing/2014/main" id="{3F5C5AA9-DBD0-BBD8-245F-A11FDEDC0B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y-GB"/>
              <a:t>Cliciwch i olygu arddull teitl y Meistr</a:t>
            </a:r>
          </a:p>
        </p:txBody>
      </p:sp>
      <p:sp>
        <p:nvSpPr>
          <p:cNvPr id="3" name="Dalfan Testun ar i fyny 2">
            <a:extLst>
              <a:ext uri="{FF2B5EF4-FFF2-40B4-BE49-F238E27FC236}">
                <a16:creationId xmlns:a16="http://schemas.microsoft.com/office/drawing/2014/main" id="{94062121-5373-B1F3-2EDF-912AF85BCD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y-GB"/>
              <a:t>Cliciwch i olygu'r arddulliau testun Meistr</a:t>
            </a:r>
          </a:p>
          <a:p>
            <a:pPr lvl="1"/>
            <a:r>
              <a:rPr lang="cy-GB"/>
              <a:t>Ail lefel</a:t>
            </a:r>
          </a:p>
          <a:p>
            <a:pPr lvl="2"/>
            <a:r>
              <a:rPr lang="cy-GB"/>
              <a:t>Trydedd lefel</a:t>
            </a:r>
          </a:p>
          <a:p>
            <a:pPr lvl="3"/>
            <a:r>
              <a:rPr lang="cy-GB"/>
              <a:t>Pedwaredd lefel</a:t>
            </a:r>
          </a:p>
          <a:p>
            <a:pPr lvl="4"/>
            <a:r>
              <a:rPr lang="cy-GB"/>
              <a:t>Pumed lefel</a:t>
            </a:r>
          </a:p>
        </p:txBody>
      </p:sp>
      <p:sp>
        <p:nvSpPr>
          <p:cNvPr id="4" name="Dalfan Dyddiad 3">
            <a:extLst>
              <a:ext uri="{FF2B5EF4-FFF2-40B4-BE49-F238E27FC236}">
                <a16:creationId xmlns:a16="http://schemas.microsoft.com/office/drawing/2014/main" id="{946D4968-268A-13A2-D305-20A4DAD52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5E08-FF51-4386-ADD9-DA6D2E6B9455}" type="datetimeFigureOut">
              <a:rPr lang="cy-GB" smtClean="0"/>
              <a:t>15/05/2024</a:t>
            </a:fld>
            <a:endParaRPr lang="cy-GB"/>
          </a:p>
        </p:txBody>
      </p:sp>
      <p:sp>
        <p:nvSpPr>
          <p:cNvPr id="5" name="Dalfan Troedyn 4">
            <a:extLst>
              <a:ext uri="{FF2B5EF4-FFF2-40B4-BE49-F238E27FC236}">
                <a16:creationId xmlns:a16="http://schemas.microsoft.com/office/drawing/2014/main" id="{D64BCC93-F037-BD3F-CB15-D6F088668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6" name="Dalfan Rhif y Sleid 5">
            <a:extLst>
              <a:ext uri="{FF2B5EF4-FFF2-40B4-BE49-F238E27FC236}">
                <a16:creationId xmlns:a16="http://schemas.microsoft.com/office/drawing/2014/main" id="{621C4874-7746-DC57-D024-4AE64EC3E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5A78-1A00-4206-A0FC-C404CB18E55D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250867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itl a Chynnw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tl 1">
            <a:extLst>
              <a:ext uri="{FF2B5EF4-FFF2-40B4-BE49-F238E27FC236}">
                <a16:creationId xmlns:a16="http://schemas.microsoft.com/office/drawing/2014/main" id="{4DD5B3B8-9F5D-8F92-25F9-41B092A15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Cliciwch i olygu arddull teitl y Meistr</a:t>
            </a:r>
          </a:p>
        </p:txBody>
      </p:sp>
      <p:sp>
        <p:nvSpPr>
          <p:cNvPr id="3" name="Dalfan Cynnwys 2">
            <a:extLst>
              <a:ext uri="{FF2B5EF4-FFF2-40B4-BE49-F238E27FC236}">
                <a16:creationId xmlns:a16="http://schemas.microsoft.com/office/drawing/2014/main" id="{EB2654B1-38F5-6CB3-EAF1-119A3D5C8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y-GB"/>
              <a:t>Cliciwch i olygu'r arddulliau testun Meistr</a:t>
            </a:r>
          </a:p>
          <a:p>
            <a:pPr lvl="1"/>
            <a:r>
              <a:rPr lang="cy-GB"/>
              <a:t>Ail lefel</a:t>
            </a:r>
          </a:p>
          <a:p>
            <a:pPr lvl="2"/>
            <a:r>
              <a:rPr lang="cy-GB"/>
              <a:t>Trydedd lefel</a:t>
            </a:r>
          </a:p>
          <a:p>
            <a:pPr lvl="3"/>
            <a:r>
              <a:rPr lang="cy-GB"/>
              <a:t>Pedwaredd lefel</a:t>
            </a:r>
          </a:p>
          <a:p>
            <a:pPr lvl="4"/>
            <a:r>
              <a:rPr lang="cy-GB"/>
              <a:t>Pumed lefel</a:t>
            </a:r>
          </a:p>
        </p:txBody>
      </p:sp>
      <p:sp>
        <p:nvSpPr>
          <p:cNvPr id="4" name="Dalfan Dyddiad 3">
            <a:extLst>
              <a:ext uri="{FF2B5EF4-FFF2-40B4-BE49-F238E27FC236}">
                <a16:creationId xmlns:a16="http://schemas.microsoft.com/office/drawing/2014/main" id="{11A47306-BC5D-9034-8474-4EC033611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5E08-FF51-4386-ADD9-DA6D2E6B9455}" type="datetimeFigureOut">
              <a:rPr lang="cy-GB" smtClean="0"/>
              <a:t>15/05/2024</a:t>
            </a:fld>
            <a:endParaRPr lang="cy-GB"/>
          </a:p>
        </p:txBody>
      </p:sp>
      <p:sp>
        <p:nvSpPr>
          <p:cNvPr id="5" name="Dalfan Troedyn 4">
            <a:extLst>
              <a:ext uri="{FF2B5EF4-FFF2-40B4-BE49-F238E27FC236}">
                <a16:creationId xmlns:a16="http://schemas.microsoft.com/office/drawing/2014/main" id="{6A8CB711-91E4-3A3A-879F-3906FD106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6" name="Dalfan Rhif y Sleid 5">
            <a:extLst>
              <a:ext uri="{FF2B5EF4-FFF2-40B4-BE49-F238E27FC236}">
                <a16:creationId xmlns:a16="http://schemas.microsoft.com/office/drawing/2014/main" id="{7A4203C9-65CB-D760-0B7C-424FB6890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5A78-1A00-4206-A0FC-C404CB18E55D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1307567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ennyn Adr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tl 1">
            <a:extLst>
              <a:ext uri="{FF2B5EF4-FFF2-40B4-BE49-F238E27FC236}">
                <a16:creationId xmlns:a16="http://schemas.microsoft.com/office/drawing/2014/main" id="{94DC4902-5DF1-F75E-6FB7-69EACED1F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y-GB"/>
              <a:t>Cliciwch i olygu arddull teitl y Meistr</a:t>
            </a:r>
          </a:p>
        </p:txBody>
      </p:sp>
      <p:sp>
        <p:nvSpPr>
          <p:cNvPr id="3" name="Dalfan Testun 2">
            <a:extLst>
              <a:ext uri="{FF2B5EF4-FFF2-40B4-BE49-F238E27FC236}">
                <a16:creationId xmlns:a16="http://schemas.microsoft.com/office/drawing/2014/main" id="{A3BD414E-9937-A53E-4A49-CEE96A2E0E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y-GB"/>
              <a:t>Cliciwch i olygu'r arddulliau testun Meistr</a:t>
            </a:r>
          </a:p>
        </p:txBody>
      </p:sp>
      <p:sp>
        <p:nvSpPr>
          <p:cNvPr id="4" name="Dalfan Dyddiad 3">
            <a:extLst>
              <a:ext uri="{FF2B5EF4-FFF2-40B4-BE49-F238E27FC236}">
                <a16:creationId xmlns:a16="http://schemas.microsoft.com/office/drawing/2014/main" id="{9CCF016B-9EC2-1A5E-7041-CB756017F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5E08-FF51-4386-ADD9-DA6D2E6B9455}" type="datetimeFigureOut">
              <a:rPr lang="cy-GB" smtClean="0"/>
              <a:t>15/05/2024</a:t>
            </a:fld>
            <a:endParaRPr lang="cy-GB"/>
          </a:p>
        </p:txBody>
      </p:sp>
      <p:sp>
        <p:nvSpPr>
          <p:cNvPr id="5" name="Dalfan Troedyn 4">
            <a:extLst>
              <a:ext uri="{FF2B5EF4-FFF2-40B4-BE49-F238E27FC236}">
                <a16:creationId xmlns:a16="http://schemas.microsoft.com/office/drawing/2014/main" id="{CB8511D3-3635-C006-FE47-5E978C81A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6" name="Dalfan Rhif y Sleid 5">
            <a:extLst>
              <a:ext uri="{FF2B5EF4-FFF2-40B4-BE49-F238E27FC236}">
                <a16:creationId xmlns:a16="http://schemas.microsoft.com/office/drawing/2014/main" id="{D77463BF-C2B9-B233-715D-AD12E5D97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5A78-1A00-4206-A0FC-C404CB18E55D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213616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au Gynnw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tl 1">
            <a:extLst>
              <a:ext uri="{FF2B5EF4-FFF2-40B4-BE49-F238E27FC236}">
                <a16:creationId xmlns:a16="http://schemas.microsoft.com/office/drawing/2014/main" id="{78710961-21F1-ED14-D5EE-B7DEF9744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Cliciwch i olygu arddull teitl y Meistr</a:t>
            </a:r>
          </a:p>
        </p:txBody>
      </p:sp>
      <p:sp>
        <p:nvSpPr>
          <p:cNvPr id="3" name="Dalfan Cynnwys 2">
            <a:extLst>
              <a:ext uri="{FF2B5EF4-FFF2-40B4-BE49-F238E27FC236}">
                <a16:creationId xmlns:a16="http://schemas.microsoft.com/office/drawing/2014/main" id="{9626B5F7-8073-BA8A-8D36-1C8C98211A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y-GB"/>
              <a:t>Cliciwch i olygu'r arddulliau testun Meistr</a:t>
            </a:r>
          </a:p>
          <a:p>
            <a:pPr lvl="1"/>
            <a:r>
              <a:rPr lang="cy-GB"/>
              <a:t>Ail lefel</a:t>
            </a:r>
          </a:p>
          <a:p>
            <a:pPr lvl="2"/>
            <a:r>
              <a:rPr lang="cy-GB"/>
              <a:t>Trydedd lefel</a:t>
            </a:r>
          </a:p>
          <a:p>
            <a:pPr lvl="3"/>
            <a:r>
              <a:rPr lang="cy-GB"/>
              <a:t>Pedwaredd lefel</a:t>
            </a:r>
          </a:p>
          <a:p>
            <a:pPr lvl="4"/>
            <a:r>
              <a:rPr lang="cy-GB"/>
              <a:t>Pumed lefel</a:t>
            </a:r>
          </a:p>
        </p:txBody>
      </p:sp>
      <p:sp>
        <p:nvSpPr>
          <p:cNvPr id="4" name="Dalfan Cynnwys 3">
            <a:extLst>
              <a:ext uri="{FF2B5EF4-FFF2-40B4-BE49-F238E27FC236}">
                <a16:creationId xmlns:a16="http://schemas.microsoft.com/office/drawing/2014/main" id="{C9F40A40-7196-80AE-095A-72B458B4B6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y-GB"/>
              <a:t>Cliciwch i olygu'r arddulliau testun Meistr</a:t>
            </a:r>
          </a:p>
          <a:p>
            <a:pPr lvl="1"/>
            <a:r>
              <a:rPr lang="cy-GB"/>
              <a:t>Ail lefel</a:t>
            </a:r>
          </a:p>
          <a:p>
            <a:pPr lvl="2"/>
            <a:r>
              <a:rPr lang="cy-GB"/>
              <a:t>Trydedd lefel</a:t>
            </a:r>
          </a:p>
          <a:p>
            <a:pPr lvl="3"/>
            <a:r>
              <a:rPr lang="cy-GB"/>
              <a:t>Pedwaredd lefel</a:t>
            </a:r>
          </a:p>
          <a:p>
            <a:pPr lvl="4"/>
            <a:r>
              <a:rPr lang="cy-GB"/>
              <a:t>Pumed lefel</a:t>
            </a:r>
          </a:p>
        </p:txBody>
      </p:sp>
      <p:sp>
        <p:nvSpPr>
          <p:cNvPr id="5" name="Dalfan Dyddiad 4">
            <a:extLst>
              <a:ext uri="{FF2B5EF4-FFF2-40B4-BE49-F238E27FC236}">
                <a16:creationId xmlns:a16="http://schemas.microsoft.com/office/drawing/2014/main" id="{20EF4D0B-18C4-C086-8E08-BDDE449FC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5E08-FF51-4386-ADD9-DA6D2E6B9455}" type="datetimeFigureOut">
              <a:rPr lang="cy-GB" smtClean="0"/>
              <a:t>15/05/2024</a:t>
            </a:fld>
            <a:endParaRPr lang="cy-GB"/>
          </a:p>
        </p:txBody>
      </p:sp>
      <p:sp>
        <p:nvSpPr>
          <p:cNvPr id="6" name="Dalfan Troedyn 5">
            <a:extLst>
              <a:ext uri="{FF2B5EF4-FFF2-40B4-BE49-F238E27FC236}">
                <a16:creationId xmlns:a16="http://schemas.microsoft.com/office/drawing/2014/main" id="{A5809807-2719-5EAD-85B1-E95B8DB3F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7" name="Dalfan Rhif y Sleid 6">
            <a:extLst>
              <a:ext uri="{FF2B5EF4-FFF2-40B4-BE49-F238E27FC236}">
                <a16:creationId xmlns:a16="http://schemas.microsoft.com/office/drawing/2014/main" id="{9F0E9B71-33E9-23A6-BAD0-AACF794B8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5A78-1A00-4206-A0FC-C404CB18E55D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1606836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ymhariae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tl 1">
            <a:extLst>
              <a:ext uri="{FF2B5EF4-FFF2-40B4-BE49-F238E27FC236}">
                <a16:creationId xmlns:a16="http://schemas.microsoft.com/office/drawing/2014/main" id="{08AA6F55-EFCE-23BB-9A13-82045B3CA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y-GB"/>
              <a:t>Cliciwch i olygu arddull teitl y Meistr</a:t>
            </a:r>
          </a:p>
        </p:txBody>
      </p:sp>
      <p:sp>
        <p:nvSpPr>
          <p:cNvPr id="3" name="Dalfan Testun 2">
            <a:extLst>
              <a:ext uri="{FF2B5EF4-FFF2-40B4-BE49-F238E27FC236}">
                <a16:creationId xmlns:a16="http://schemas.microsoft.com/office/drawing/2014/main" id="{57DC74E7-39E2-53F5-43CA-D35DD32ED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y-GB"/>
              <a:t>Cliciwch i olygu'r arddulliau testun Meistr</a:t>
            </a:r>
          </a:p>
        </p:txBody>
      </p:sp>
      <p:sp>
        <p:nvSpPr>
          <p:cNvPr id="4" name="Dalfan Cynnwys 3">
            <a:extLst>
              <a:ext uri="{FF2B5EF4-FFF2-40B4-BE49-F238E27FC236}">
                <a16:creationId xmlns:a16="http://schemas.microsoft.com/office/drawing/2014/main" id="{7144C2B6-618B-2C04-57E9-8C02F2355A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y-GB"/>
              <a:t>Cliciwch i olygu'r arddulliau testun Meistr</a:t>
            </a:r>
          </a:p>
          <a:p>
            <a:pPr lvl="1"/>
            <a:r>
              <a:rPr lang="cy-GB"/>
              <a:t>Ail lefel</a:t>
            </a:r>
          </a:p>
          <a:p>
            <a:pPr lvl="2"/>
            <a:r>
              <a:rPr lang="cy-GB"/>
              <a:t>Trydedd lefel</a:t>
            </a:r>
          </a:p>
          <a:p>
            <a:pPr lvl="3"/>
            <a:r>
              <a:rPr lang="cy-GB"/>
              <a:t>Pedwaredd lefel</a:t>
            </a:r>
          </a:p>
          <a:p>
            <a:pPr lvl="4"/>
            <a:r>
              <a:rPr lang="cy-GB"/>
              <a:t>Pumed lefel</a:t>
            </a:r>
          </a:p>
        </p:txBody>
      </p:sp>
      <p:sp>
        <p:nvSpPr>
          <p:cNvPr id="5" name="Dalfan Testun 4">
            <a:extLst>
              <a:ext uri="{FF2B5EF4-FFF2-40B4-BE49-F238E27FC236}">
                <a16:creationId xmlns:a16="http://schemas.microsoft.com/office/drawing/2014/main" id="{4F8A3B54-A3D1-0794-A6C8-4906B1D30F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y-GB"/>
              <a:t>Cliciwch i olygu'r arddulliau testun Meistr</a:t>
            </a:r>
          </a:p>
        </p:txBody>
      </p:sp>
      <p:sp>
        <p:nvSpPr>
          <p:cNvPr id="6" name="Dalfan Cynnwys 5">
            <a:extLst>
              <a:ext uri="{FF2B5EF4-FFF2-40B4-BE49-F238E27FC236}">
                <a16:creationId xmlns:a16="http://schemas.microsoft.com/office/drawing/2014/main" id="{597CAA4D-F62A-24EA-8A73-08A687C762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y-GB"/>
              <a:t>Cliciwch i olygu'r arddulliau testun Meistr</a:t>
            </a:r>
          </a:p>
          <a:p>
            <a:pPr lvl="1"/>
            <a:r>
              <a:rPr lang="cy-GB"/>
              <a:t>Ail lefel</a:t>
            </a:r>
          </a:p>
          <a:p>
            <a:pPr lvl="2"/>
            <a:r>
              <a:rPr lang="cy-GB"/>
              <a:t>Trydedd lefel</a:t>
            </a:r>
          </a:p>
          <a:p>
            <a:pPr lvl="3"/>
            <a:r>
              <a:rPr lang="cy-GB"/>
              <a:t>Pedwaredd lefel</a:t>
            </a:r>
          </a:p>
          <a:p>
            <a:pPr lvl="4"/>
            <a:r>
              <a:rPr lang="cy-GB"/>
              <a:t>Pumed lefel</a:t>
            </a:r>
          </a:p>
        </p:txBody>
      </p:sp>
      <p:sp>
        <p:nvSpPr>
          <p:cNvPr id="7" name="Dalfan Dyddiad 6">
            <a:extLst>
              <a:ext uri="{FF2B5EF4-FFF2-40B4-BE49-F238E27FC236}">
                <a16:creationId xmlns:a16="http://schemas.microsoft.com/office/drawing/2014/main" id="{2CDBEE91-E3B5-DD1D-733D-D53237DE4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5E08-FF51-4386-ADD9-DA6D2E6B9455}" type="datetimeFigureOut">
              <a:rPr lang="cy-GB" smtClean="0"/>
              <a:t>15/05/2024</a:t>
            </a:fld>
            <a:endParaRPr lang="cy-GB"/>
          </a:p>
        </p:txBody>
      </p:sp>
      <p:sp>
        <p:nvSpPr>
          <p:cNvPr id="8" name="Dalfan Troedyn 7">
            <a:extLst>
              <a:ext uri="{FF2B5EF4-FFF2-40B4-BE49-F238E27FC236}">
                <a16:creationId xmlns:a16="http://schemas.microsoft.com/office/drawing/2014/main" id="{AADF3CD1-6339-91EB-18EA-B3082AEA8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9" name="Dalfan Rhif y Sleid 8">
            <a:extLst>
              <a:ext uri="{FF2B5EF4-FFF2-40B4-BE49-F238E27FC236}">
                <a16:creationId xmlns:a16="http://schemas.microsoft.com/office/drawing/2014/main" id="{D8D875DF-0410-CF73-F694-BF3551B8C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5A78-1A00-4206-A0FC-C404CB18E55D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248689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eitl yn Un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tl 1">
            <a:extLst>
              <a:ext uri="{FF2B5EF4-FFF2-40B4-BE49-F238E27FC236}">
                <a16:creationId xmlns:a16="http://schemas.microsoft.com/office/drawing/2014/main" id="{5F2E9CA6-9CB3-9BEF-4F33-9FF198189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Cliciwch i olygu arddull teitl y Meistr</a:t>
            </a:r>
          </a:p>
        </p:txBody>
      </p:sp>
      <p:sp>
        <p:nvSpPr>
          <p:cNvPr id="3" name="Dalfan Dyddiad 2">
            <a:extLst>
              <a:ext uri="{FF2B5EF4-FFF2-40B4-BE49-F238E27FC236}">
                <a16:creationId xmlns:a16="http://schemas.microsoft.com/office/drawing/2014/main" id="{E942EFAE-0895-99CC-F538-C0E898C82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5E08-FF51-4386-ADD9-DA6D2E6B9455}" type="datetimeFigureOut">
              <a:rPr lang="cy-GB" smtClean="0"/>
              <a:t>15/05/2024</a:t>
            </a:fld>
            <a:endParaRPr lang="cy-GB"/>
          </a:p>
        </p:txBody>
      </p:sp>
      <p:sp>
        <p:nvSpPr>
          <p:cNvPr id="4" name="Dalfan Troedyn 3">
            <a:extLst>
              <a:ext uri="{FF2B5EF4-FFF2-40B4-BE49-F238E27FC236}">
                <a16:creationId xmlns:a16="http://schemas.microsoft.com/office/drawing/2014/main" id="{FD90852E-AC85-80AE-D4C1-ADE875964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5" name="Dalfan Rhif y Sleid 4">
            <a:extLst>
              <a:ext uri="{FF2B5EF4-FFF2-40B4-BE49-F238E27FC236}">
                <a16:creationId xmlns:a16="http://schemas.microsoft.com/office/drawing/2014/main" id="{69BDDF46-7B1D-DBFB-9F16-420749564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5A78-1A00-4206-A0FC-C404CB18E55D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2871684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w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lfan Dyddiad 1">
            <a:extLst>
              <a:ext uri="{FF2B5EF4-FFF2-40B4-BE49-F238E27FC236}">
                <a16:creationId xmlns:a16="http://schemas.microsoft.com/office/drawing/2014/main" id="{666D5A7E-53D7-70A4-D2EF-4B884939F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5E08-FF51-4386-ADD9-DA6D2E6B9455}" type="datetimeFigureOut">
              <a:rPr lang="cy-GB" smtClean="0"/>
              <a:t>15/05/2024</a:t>
            </a:fld>
            <a:endParaRPr lang="cy-GB"/>
          </a:p>
        </p:txBody>
      </p:sp>
      <p:sp>
        <p:nvSpPr>
          <p:cNvPr id="3" name="Dalfan Troedyn 2">
            <a:extLst>
              <a:ext uri="{FF2B5EF4-FFF2-40B4-BE49-F238E27FC236}">
                <a16:creationId xmlns:a16="http://schemas.microsoft.com/office/drawing/2014/main" id="{3B8FF0C9-5BD1-3DBA-FDA3-EADA80395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4" name="Dalfan Rhif y Sleid 3">
            <a:extLst>
              <a:ext uri="{FF2B5EF4-FFF2-40B4-BE49-F238E27FC236}">
                <a16:creationId xmlns:a16="http://schemas.microsoft.com/office/drawing/2014/main" id="{8441F773-E6EC-B17B-B300-CB62B7CA8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5A78-1A00-4206-A0FC-C404CB18E55D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693755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ynnwys gyda Phennaw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tl 1">
            <a:extLst>
              <a:ext uri="{FF2B5EF4-FFF2-40B4-BE49-F238E27FC236}">
                <a16:creationId xmlns:a16="http://schemas.microsoft.com/office/drawing/2014/main" id="{2E769AA4-F698-2A01-66FA-D510F931B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y-GB"/>
              <a:t>Cliciwch i olygu arddull teitl y Meistr</a:t>
            </a:r>
          </a:p>
        </p:txBody>
      </p:sp>
      <p:sp>
        <p:nvSpPr>
          <p:cNvPr id="3" name="Dalfan Cynnwys 2">
            <a:extLst>
              <a:ext uri="{FF2B5EF4-FFF2-40B4-BE49-F238E27FC236}">
                <a16:creationId xmlns:a16="http://schemas.microsoft.com/office/drawing/2014/main" id="{0185DB13-D777-38FA-4F48-727CBFE4F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y-GB"/>
              <a:t>Cliciwch i olygu'r arddulliau testun Meistr</a:t>
            </a:r>
          </a:p>
          <a:p>
            <a:pPr lvl="1"/>
            <a:r>
              <a:rPr lang="cy-GB"/>
              <a:t>Ail lefel</a:t>
            </a:r>
          </a:p>
          <a:p>
            <a:pPr lvl="2"/>
            <a:r>
              <a:rPr lang="cy-GB"/>
              <a:t>Trydedd lefel</a:t>
            </a:r>
          </a:p>
          <a:p>
            <a:pPr lvl="3"/>
            <a:r>
              <a:rPr lang="cy-GB"/>
              <a:t>Pedwaredd lefel</a:t>
            </a:r>
          </a:p>
          <a:p>
            <a:pPr lvl="4"/>
            <a:r>
              <a:rPr lang="cy-GB"/>
              <a:t>Pumed lefel</a:t>
            </a:r>
          </a:p>
        </p:txBody>
      </p:sp>
      <p:sp>
        <p:nvSpPr>
          <p:cNvPr id="4" name="Dalfan Testun 3">
            <a:extLst>
              <a:ext uri="{FF2B5EF4-FFF2-40B4-BE49-F238E27FC236}">
                <a16:creationId xmlns:a16="http://schemas.microsoft.com/office/drawing/2014/main" id="{08C1640C-7559-DDC2-1E7B-8CF2795FAB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y-GB"/>
              <a:t>Cliciwch i olygu'r arddulliau testun Meistr</a:t>
            </a:r>
          </a:p>
        </p:txBody>
      </p:sp>
      <p:sp>
        <p:nvSpPr>
          <p:cNvPr id="5" name="Dalfan Dyddiad 4">
            <a:extLst>
              <a:ext uri="{FF2B5EF4-FFF2-40B4-BE49-F238E27FC236}">
                <a16:creationId xmlns:a16="http://schemas.microsoft.com/office/drawing/2014/main" id="{0C3E1189-0D1A-DED3-A8BE-27572FD7F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5E08-FF51-4386-ADD9-DA6D2E6B9455}" type="datetimeFigureOut">
              <a:rPr lang="cy-GB" smtClean="0"/>
              <a:t>15/05/2024</a:t>
            </a:fld>
            <a:endParaRPr lang="cy-GB"/>
          </a:p>
        </p:txBody>
      </p:sp>
      <p:sp>
        <p:nvSpPr>
          <p:cNvPr id="6" name="Dalfan Troedyn 5">
            <a:extLst>
              <a:ext uri="{FF2B5EF4-FFF2-40B4-BE49-F238E27FC236}">
                <a16:creationId xmlns:a16="http://schemas.microsoft.com/office/drawing/2014/main" id="{51256ED7-D32F-2A17-71F7-1E6C2A96F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7" name="Dalfan Rhif y Sleid 6">
            <a:extLst>
              <a:ext uri="{FF2B5EF4-FFF2-40B4-BE49-F238E27FC236}">
                <a16:creationId xmlns:a16="http://schemas.microsoft.com/office/drawing/2014/main" id="{C202301F-1486-02EF-E84D-00007D905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5A78-1A00-4206-A0FC-C404CB18E55D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2455931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Llun gyda Phennaw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itl 1">
            <a:extLst>
              <a:ext uri="{FF2B5EF4-FFF2-40B4-BE49-F238E27FC236}">
                <a16:creationId xmlns:a16="http://schemas.microsoft.com/office/drawing/2014/main" id="{34B3B754-98E0-B418-D3A8-82CA83418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y-GB"/>
              <a:t>Cliciwch i olygu arddull teitl y Meistr</a:t>
            </a:r>
          </a:p>
        </p:txBody>
      </p:sp>
      <p:sp>
        <p:nvSpPr>
          <p:cNvPr id="3" name="Dalfan Llun 2">
            <a:extLst>
              <a:ext uri="{FF2B5EF4-FFF2-40B4-BE49-F238E27FC236}">
                <a16:creationId xmlns:a16="http://schemas.microsoft.com/office/drawing/2014/main" id="{8A20898D-F2F3-D15A-0995-4BC16CC0C1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y-GB"/>
          </a:p>
        </p:txBody>
      </p:sp>
      <p:sp>
        <p:nvSpPr>
          <p:cNvPr id="4" name="Dalfan Testun 3">
            <a:extLst>
              <a:ext uri="{FF2B5EF4-FFF2-40B4-BE49-F238E27FC236}">
                <a16:creationId xmlns:a16="http://schemas.microsoft.com/office/drawing/2014/main" id="{DBDA3757-1F2E-1D11-C6D8-E63FCDFB0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y-GB"/>
              <a:t>Cliciwch i olygu'r arddulliau testun Meistr</a:t>
            </a:r>
          </a:p>
        </p:txBody>
      </p:sp>
      <p:sp>
        <p:nvSpPr>
          <p:cNvPr id="5" name="Dalfan Dyddiad 4">
            <a:extLst>
              <a:ext uri="{FF2B5EF4-FFF2-40B4-BE49-F238E27FC236}">
                <a16:creationId xmlns:a16="http://schemas.microsoft.com/office/drawing/2014/main" id="{5DA72747-ACC7-02E6-A038-3004041D9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5E08-FF51-4386-ADD9-DA6D2E6B9455}" type="datetimeFigureOut">
              <a:rPr lang="cy-GB" smtClean="0"/>
              <a:t>15/05/2024</a:t>
            </a:fld>
            <a:endParaRPr lang="cy-GB"/>
          </a:p>
        </p:txBody>
      </p:sp>
      <p:sp>
        <p:nvSpPr>
          <p:cNvPr id="6" name="Dalfan Troedyn 5">
            <a:extLst>
              <a:ext uri="{FF2B5EF4-FFF2-40B4-BE49-F238E27FC236}">
                <a16:creationId xmlns:a16="http://schemas.microsoft.com/office/drawing/2014/main" id="{7EF6A777-2966-A1E7-3971-BAD4DDF18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7" name="Dalfan Rhif y Sleid 6">
            <a:extLst>
              <a:ext uri="{FF2B5EF4-FFF2-40B4-BE49-F238E27FC236}">
                <a16:creationId xmlns:a16="http://schemas.microsoft.com/office/drawing/2014/main" id="{4A70BE6F-9A44-4452-7A7E-27242053D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65A78-1A00-4206-A0FC-C404CB18E55D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986834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lfan Teitl 1">
            <a:extLst>
              <a:ext uri="{FF2B5EF4-FFF2-40B4-BE49-F238E27FC236}">
                <a16:creationId xmlns:a16="http://schemas.microsoft.com/office/drawing/2014/main" id="{118F90AC-A077-8B9A-92AF-34E62FFE1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y-GB"/>
              <a:t>Cliciwch i olygu arddull teitl y Meistr</a:t>
            </a:r>
          </a:p>
        </p:txBody>
      </p:sp>
      <p:sp>
        <p:nvSpPr>
          <p:cNvPr id="3" name="Dalfan Testun 2">
            <a:extLst>
              <a:ext uri="{FF2B5EF4-FFF2-40B4-BE49-F238E27FC236}">
                <a16:creationId xmlns:a16="http://schemas.microsoft.com/office/drawing/2014/main" id="{B9F86FDC-95D4-6C4A-03DD-B064107D23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y-GB"/>
              <a:t>Cliciwch i olygu'r arddulliau testun Meistr</a:t>
            </a:r>
          </a:p>
          <a:p>
            <a:pPr lvl="1"/>
            <a:r>
              <a:rPr lang="cy-GB"/>
              <a:t>Ail lefel</a:t>
            </a:r>
          </a:p>
          <a:p>
            <a:pPr lvl="2"/>
            <a:r>
              <a:rPr lang="cy-GB"/>
              <a:t>Trydedd lefel</a:t>
            </a:r>
          </a:p>
          <a:p>
            <a:pPr lvl="3"/>
            <a:r>
              <a:rPr lang="cy-GB"/>
              <a:t>Pedwaredd lefel</a:t>
            </a:r>
          </a:p>
          <a:p>
            <a:pPr lvl="4"/>
            <a:r>
              <a:rPr lang="cy-GB"/>
              <a:t>Pumed lefel</a:t>
            </a:r>
          </a:p>
        </p:txBody>
      </p:sp>
      <p:sp>
        <p:nvSpPr>
          <p:cNvPr id="4" name="Dalfan Dyddiad 3">
            <a:extLst>
              <a:ext uri="{FF2B5EF4-FFF2-40B4-BE49-F238E27FC236}">
                <a16:creationId xmlns:a16="http://schemas.microsoft.com/office/drawing/2014/main" id="{B956C5BD-D85F-9B65-2EFE-3C131DDB8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F5E08-FF51-4386-ADD9-DA6D2E6B9455}" type="datetimeFigureOut">
              <a:rPr lang="cy-GB" smtClean="0"/>
              <a:t>15/05/2024</a:t>
            </a:fld>
            <a:endParaRPr lang="cy-GB"/>
          </a:p>
        </p:txBody>
      </p:sp>
      <p:sp>
        <p:nvSpPr>
          <p:cNvPr id="5" name="Dalfan Troedyn 4">
            <a:extLst>
              <a:ext uri="{FF2B5EF4-FFF2-40B4-BE49-F238E27FC236}">
                <a16:creationId xmlns:a16="http://schemas.microsoft.com/office/drawing/2014/main" id="{1BF2B409-4D61-40C0-B1B3-3C44598869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y-GB"/>
          </a:p>
        </p:txBody>
      </p:sp>
      <p:sp>
        <p:nvSpPr>
          <p:cNvPr id="6" name="Dalfan Rhif y Sleid 5">
            <a:extLst>
              <a:ext uri="{FF2B5EF4-FFF2-40B4-BE49-F238E27FC236}">
                <a16:creationId xmlns:a16="http://schemas.microsoft.com/office/drawing/2014/main" id="{8C1666F7-0D44-615D-8CED-8FA56A8B97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65A78-1A00-4206-A0FC-C404CB18E55D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82203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y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lwch Testun 7">
            <a:extLst>
              <a:ext uri="{FF2B5EF4-FFF2-40B4-BE49-F238E27FC236}">
                <a16:creationId xmlns:a16="http://schemas.microsoft.com/office/drawing/2014/main" id="{EF02D8D1-DD94-914B-902E-2ED5770276AC}"/>
              </a:ext>
            </a:extLst>
          </p:cNvPr>
          <p:cNvSpPr txBox="1"/>
          <p:nvPr/>
        </p:nvSpPr>
        <p:spPr>
          <a:xfrm>
            <a:off x="1142740" y="1376061"/>
            <a:ext cx="700488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4200" dirty="0">
                <a:solidFill>
                  <a:srgbClr val="312F48"/>
                </a:solidFill>
                <a:latin typeface="Poppins Black"/>
                <a:ea typeface="+mj-ea"/>
                <a:cs typeface="Poppins" panose="00000500000000000000" pitchFamily="2" charset="0"/>
              </a:rPr>
              <a:t>ADNODDAU </a:t>
            </a:r>
            <a:r>
              <a:rPr kumimoji="0" lang="cy-GB" sz="4200" b="0" i="0" u="none" strike="noStrike" kern="1200" cap="none" spc="0" normalizeH="0" baseline="0" noProof="0" dirty="0">
                <a:ln>
                  <a:noFill/>
                </a:ln>
                <a:solidFill>
                  <a:srgbClr val="312F48"/>
                </a:solidFill>
                <a:effectLst/>
                <a:uLnTx/>
                <a:uFillTx/>
                <a:latin typeface="Poppins Black"/>
                <a:ea typeface="+mj-ea"/>
                <a:cs typeface="Poppins" panose="00000500000000000000" pitchFamily="2" charset="0"/>
              </a:rPr>
              <a:t>ADDYSG BELLACH A PHRENTISIAETHAU</a:t>
            </a:r>
            <a:endParaRPr lang="cy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8982892-5D82-1C75-E659-3F0BEF408DAA}"/>
              </a:ext>
            </a:extLst>
          </p:cNvPr>
          <p:cNvSpPr txBox="1">
            <a:spLocks/>
          </p:cNvSpPr>
          <p:nvPr/>
        </p:nvSpPr>
        <p:spPr>
          <a:xfrm>
            <a:off x="1231640" y="3379089"/>
            <a:ext cx="11113148" cy="4481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200" kern="1200">
                <a:solidFill>
                  <a:srgbClr val="312F48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rgbClr val="312F48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312F48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312F48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312F4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y-GB" sz="2800" b="1" i="0" u="none" strike="noStrike" kern="1200" cap="none" spc="0" normalizeH="0" baseline="0" noProof="0" dirty="0">
                <a:ln>
                  <a:noFill/>
                </a:ln>
                <a:solidFill>
                  <a:srgbClr val="312F48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FURTHER EDUCATION AND APPRENTICESHIPS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y-GB" sz="2800" b="1" dirty="0">
                <a:latin typeface="Poppins" panose="00000500000000000000" pitchFamily="2" charset="0"/>
                <a:cs typeface="Poppins" panose="00000500000000000000" pitchFamily="2" charset="0"/>
              </a:rPr>
              <a:t>RESOURCES</a:t>
            </a:r>
            <a:endParaRPr kumimoji="0" lang="cy-GB" sz="2800" b="1" i="0" u="none" strike="noStrike" kern="1200" cap="none" spc="0" normalizeH="0" baseline="0" noProof="0" dirty="0">
              <a:ln>
                <a:noFill/>
              </a:ln>
              <a:solidFill>
                <a:srgbClr val="312F48"/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49C93D0F-098F-A79E-E9FD-5703D873B2D2}"/>
              </a:ext>
            </a:extLst>
          </p:cNvPr>
          <p:cNvSpPr txBox="1">
            <a:spLocks/>
          </p:cNvSpPr>
          <p:nvPr/>
        </p:nvSpPr>
        <p:spPr>
          <a:xfrm>
            <a:off x="1231640" y="4507043"/>
            <a:ext cx="4169241" cy="50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312F48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rgbClr val="312F48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312F48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312F48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312F4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y-GB" sz="2000" b="0" i="0" u="none" strike="noStrike" kern="1200" cap="none" spc="0" normalizeH="0" baseline="0" noProof="0" dirty="0">
                <a:ln>
                  <a:noFill/>
                </a:ln>
                <a:solidFill>
                  <a:srgbClr val="312F48"/>
                </a:solidFill>
                <a:effectLst/>
                <a:uLnTx/>
                <a:uFillTx/>
                <a:latin typeface="Poppins Medium"/>
                <a:ea typeface="+mn-ea"/>
                <a:cs typeface="+mn-cs"/>
              </a:rPr>
              <a:t>Alaw Dafydd​</a:t>
            </a:r>
          </a:p>
        </p:txBody>
      </p:sp>
      <p:pic>
        <p:nvPicPr>
          <p:cNvPr id="19" name="Llun 18" descr="Llun yn cynnwys bedyddfaen, gwaith graffig, llun sgrin, dylunio graffig&#10;&#10;Wedi cynhyrchu’r disgrifiad yn awtomatig">
            <a:extLst>
              <a:ext uri="{FF2B5EF4-FFF2-40B4-BE49-F238E27FC236}">
                <a16:creationId xmlns:a16="http://schemas.microsoft.com/office/drawing/2014/main" id="{CC37028F-B315-9947-5B7E-545A900820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862666"/>
            <a:ext cx="1491355" cy="513610"/>
          </a:xfrm>
          <a:prstGeom prst="rect">
            <a:avLst/>
          </a:prstGeom>
        </p:spPr>
      </p:pic>
      <p:grpSp>
        <p:nvGrpSpPr>
          <p:cNvPr id="23" name="Grwpio 22">
            <a:extLst>
              <a:ext uri="{FF2B5EF4-FFF2-40B4-BE49-F238E27FC236}">
                <a16:creationId xmlns:a16="http://schemas.microsoft.com/office/drawing/2014/main" id="{AA0CC45E-E7DB-15BA-F63D-F779116BE06C}"/>
              </a:ext>
            </a:extLst>
          </p:cNvPr>
          <p:cNvGrpSpPr/>
          <p:nvPr/>
        </p:nvGrpSpPr>
        <p:grpSpPr>
          <a:xfrm>
            <a:off x="720000" y="651681"/>
            <a:ext cx="2452408" cy="510136"/>
            <a:chOff x="720000" y="582910"/>
            <a:chExt cx="2452408" cy="510136"/>
          </a:xfrm>
        </p:grpSpPr>
        <p:sp>
          <p:nvSpPr>
            <p:cNvPr id="24" name="Text Placeholder 3">
              <a:extLst>
                <a:ext uri="{FF2B5EF4-FFF2-40B4-BE49-F238E27FC236}">
                  <a16:creationId xmlns:a16="http://schemas.microsoft.com/office/drawing/2014/main" id="{6268CF9A-1452-81C9-9536-90A7851DBCC4}"/>
                </a:ext>
              </a:extLst>
            </p:cNvPr>
            <p:cNvSpPr txBox="1">
              <a:spLocks/>
            </p:cNvSpPr>
            <p:nvPr/>
          </p:nvSpPr>
          <p:spPr>
            <a:xfrm>
              <a:off x="720000" y="582910"/>
              <a:ext cx="2452408" cy="455411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cy-GB" sz="1200" dirty="0">
                  <a:latin typeface="Poppins Medium"/>
                </a:rPr>
                <a:t>c</a:t>
              </a:r>
              <a:r>
                <a:rPr kumimoji="0" lang="cy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312F48"/>
                  </a:solidFill>
                  <a:effectLst/>
                  <a:uLnTx/>
                  <a:uFillTx/>
                  <a:latin typeface="Poppins Medium"/>
                  <a:ea typeface="+mn-ea"/>
                  <a:cs typeface="+mn-cs"/>
                </a:rPr>
                <a:t>olegcymraeg.ac.uk</a:t>
              </a:r>
            </a:p>
          </p:txBody>
        </p:sp>
        <p:sp>
          <p:nvSpPr>
            <p:cNvPr id="25" name="Text Placeholder 3">
              <a:extLst>
                <a:ext uri="{FF2B5EF4-FFF2-40B4-BE49-F238E27FC236}">
                  <a16:creationId xmlns:a16="http://schemas.microsoft.com/office/drawing/2014/main" id="{184A432E-B75E-7697-2BC6-BEBA826BC3AD}"/>
                </a:ext>
              </a:extLst>
            </p:cNvPr>
            <p:cNvSpPr txBox="1">
              <a:spLocks/>
            </p:cNvSpPr>
            <p:nvPr/>
          </p:nvSpPr>
          <p:spPr>
            <a:xfrm>
              <a:off x="720000" y="763634"/>
              <a:ext cx="1668637" cy="329412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cy-GB" sz="1200" dirty="0">
                  <a:latin typeface="Poppins Medium"/>
                </a:rPr>
                <a:t>@c</a:t>
              </a:r>
              <a:r>
                <a:rPr kumimoji="0" lang="cy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312F48"/>
                  </a:solidFill>
                  <a:effectLst/>
                  <a:uLnTx/>
                  <a:uFillTx/>
                  <a:latin typeface="Poppins Medium"/>
                  <a:ea typeface="+mn-ea"/>
                  <a:cs typeface="+mn-cs"/>
                </a:rPr>
                <a:t>olegcymraeg</a:t>
              </a:r>
              <a:endParaRPr kumimoji="0" lang="cy-GB" sz="1200" b="0" i="0" u="none" strike="noStrike" kern="1200" cap="none" spc="0" normalizeH="0" baseline="0" noProof="0" dirty="0">
                <a:ln>
                  <a:noFill/>
                </a:ln>
                <a:solidFill>
                  <a:srgbClr val="312F48"/>
                </a:solidFill>
                <a:effectLst/>
                <a:uLnTx/>
                <a:uFillTx/>
                <a:latin typeface="Poppins Medium"/>
                <a:ea typeface="+mn-ea"/>
                <a:cs typeface="+mn-cs"/>
              </a:endParaRPr>
            </a:p>
          </p:txBody>
        </p:sp>
      </p:grpSp>
      <p:sp>
        <p:nvSpPr>
          <p:cNvPr id="30" name="Oval 3">
            <a:extLst>
              <a:ext uri="{FF2B5EF4-FFF2-40B4-BE49-F238E27FC236}">
                <a16:creationId xmlns:a16="http://schemas.microsoft.com/office/drawing/2014/main" id="{AD8B1387-2E9C-1A00-A1AB-43E74D5FDEAB}"/>
              </a:ext>
            </a:extLst>
          </p:cNvPr>
          <p:cNvSpPr/>
          <p:nvPr/>
        </p:nvSpPr>
        <p:spPr>
          <a:xfrm>
            <a:off x="7879446" y="283725"/>
            <a:ext cx="972000" cy="972000"/>
          </a:xfrm>
          <a:prstGeom prst="ellipse">
            <a:avLst/>
          </a:prstGeom>
          <a:solidFill>
            <a:srgbClr val="DB51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4">
            <a:extLst>
              <a:ext uri="{FF2B5EF4-FFF2-40B4-BE49-F238E27FC236}">
                <a16:creationId xmlns:a16="http://schemas.microsoft.com/office/drawing/2014/main" id="{A336A826-C69D-24F4-41B5-A945F65A97EF}"/>
              </a:ext>
            </a:extLst>
          </p:cNvPr>
          <p:cNvSpPr/>
          <p:nvPr/>
        </p:nvSpPr>
        <p:spPr>
          <a:xfrm>
            <a:off x="-540852" y="4750717"/>
            <a:ext cx="972000" cy="972000"/>
          </a:xfrm>
          <a:prstGeom prst="ellipse">
            <a:avLst/>
          </a:prstGeom>
          <a:solidFill>
            <a:srgbClr val="35B6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4" name="Llun 33" descr="Llun yn cynnwys patrwm, cylch, llun sgrin, cymesuredd&#10;&#10;Wedi cynhyrchu’r disgrifiad yn awtomatig">
            <a:extLst>
              <a:ext uri="{FF2B5EF4-FFF2-40B4-BE49-F238E27FC236}">
                <a16:creationId xmlns:a16="http://schemas.microsoft.com/office/drawing/2014/main" id="{E177B574-7429-E522-FCB2-A1774DAAFF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850" y="457953"/>
            <a:ext cx="608775" cy="704094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AD751C5-3804-10BC-BFC9-3FD6CD918A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8" r="20001" b="10738"/>
          <a:stretch/>
        </p:blipFill>
        <p:spPr bwMode="auto">
          <a:xfrm>
            <a:off x="8664834" y="3429000"/>
            <a:ext cx="3442995" cy="342952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553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C4889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E40C7CA-78D8-DC69-1866-C1D2EE8467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wpio 5">
            <a:extLst>
              <a:ext uri="{FF2B5EF4-FFF2-40B4-BE49-F238E27FC236}">
                <a16:creationId xmlns:a16="http://schemas.microsoft.com/office/drawing/2014/main" id="{25B9D0EA-1691-05B5-401F-61A3F723BBC8}"/>
              </a:ext>
            </a:extLst>
          </p:cNvPr>
          <p:cNvGrpSpPr/>
          <p:nvPr/>
        </p:nvGrpSpPr>
        <p:grpSpPr>
          <a:xfrm>
            <a:off x="725918" y="6022334"/>
            <a:ext cx="2452408" cy="510136"/>
            <a:chOff x="720000" y="582910"/>
            <a:chExt cx="2452408" cy="510136"/>
          </a:xfrm>
        </p:grpSpPr>
        <p:sp>
          <p:nvSpPr>
            <p:cNvPr id="7" name="Text Placeholder 3">
              <a:extLst>
                <a:ext uri="{FF2B5EF4-FFF2-40B4-BE49-F238E27FC236}">
                  <a16:creationId xmlns:a16="http://schemas.microsoft.com/office/drawing/2014/main" id="{43465E13-6BA0-5437-BCFB-96E8BA480D79}"/>
                </a:ext>
              </a:extLst>
            </p:cNvPr>
            <p:cNvSpPr txBox="1">
              <a:spLocks/>
            </p:cNvSpPr>
            <p:nvPr/>
          </p:nvSpPr>
          <p:spPr>
            <a:xfrm>
              <a:off x="720000" y="582910"/>
              <a:ext cx="2452408" cy="455411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cy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Poppins Medium"/>
                  <a:ea typeface="+mn-ea"/>
                  <a:cs typeface="+mn-cs"/>
                </a:rPr>
                <a:t>colegcymraeg.ac.uk</a:t>
              </a:r>
            </a:p>
          </p:txBody>
        </p:sp>
        <p:sp>
          <p:nvSpPr>
            <p:cNvPr id="8" name="Text Placeholder 3">
              <a:extLst>
                <a:ext uri="{FF2B5EF4-FFF2-40B4-BE49-F238E27FC236}">
                  <a16:creationId xmlns:a16="http://schemas.microsoft.com/office/drawing/2014/main" id="{0739AFE2-2428-B7B9-C5D3-1E268A371F62}"/>
                </a:ext>
              </a:extLst>
            </p:cNvPr>
            <p:cNvSpPr txBox="1">
              <a:spLocks/>
            </p:cNvSpPr>
            <p:nvPr/>
          </p:nvSpPr>
          <p:spPr>
            <a:xfrm>
              <a:off x="720000" y="763634"/>
              <a:ext cx="1668637" cy="329412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cy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Poppins Medium"/>
                  <a:ea typeface="+mn-ea"/>
                  <a:cs typeface="+mn-cs"/>
                </a:rPr>
                <a:t>@c</a:t>
              </a:r>
              <a:r>
                <a:rPr kumimoji="0" lang="cy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Poppins Medium"/>
                  <a:ea typeface="+mn-ea"/>
                  <a:cs typeface="+mn-cs"/>
                </a:rPr>
                <a:t>olegcymraeg</a:t>
              </a:r>
              <a:endParaRPr kumimoji="0" lang="cy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Medium"/>
                <a:ea typeface="+mn-ea"/>
                <a:cs typeface="+mn-cs"/>
              </a:endParaRPr>
            </a:p>
          </p:txBody>
        </p:sp>
      </p:grpSp>
      <p:pic>
        <p:nvPicPr>
          <p:cNvPr id="9" name="Llun 8" descr="Llun yn cynnwys cylch, cymesuredd, patrwm, du a gwyn&#10;&#10;Wedi cynhyrchu’r disgrifiad yn awtomatig">
            <a:extLst>
              <a:ext uri="{FF2B5EF4-FFF2-40B4-BE49-F238E27FC236}">
                <a16:creationId xmlns:a16="http://schemas.microsoft.com/office/drawing/2014/main" id="{7FC6F24B-7DE2-EEB6-1CA3-D6F772939A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133" y="5890197"/>
            <a:ext cx="622254" cy="719684"/>
          </a:xfrm>
          <a:prstGeom prst="rect">
            <a:avLst/>
          </a:prstGeom>
        </p:spPr>
      </p:pic>
      <p:pic>
        <p:nvPicPr>
          <p:cNvPr id="4" name="Llun 3" descr="Llun yn cynnwys testun, llun sgrin, gwaith graffig, bedyddfaen&#10;&#10;Wedi cynhyrchu’r disgrifiad yn awtomatig">
            <a:extLst>
              <a:ext uri="{FF2B5EF4-FFF2-40B4-BE49-F238E27FC236}">
                <a16:creationId xmlns:a16="http://schemas.microsoft.com/office/drawing/2014/main" id="{00A2BC71-6D70-96DE-B2E3-8F4AF8921C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350" y="97080"/>
            <a:ext cx="3638108" cy="2728581"/>
          </a:xfrm>
          <a:prstGeom prst="rect">
            <a:avLst/>
          </a:prstGeom>
        </p:spPr>
      </p:pic>
      <p:pic>
        <p:nvPicPr>
          <p:cNvPr id="13" name="Llun 12" descr="Llun yn cynnwys testun, llun sgrin, gwaith graffig, bedyddfaen&#10;&#10;Wedi cynhyrchu’r disgrifiad yn awtomatig">
            <a:extLst>
              <a:ext uri="{FF2B5EF4-FFF2-40B4-BE49-F238E27FC236}">
                <a16:creationId xmlns:a16="http://schemas.microsoft.com/office/drawing/2014/main" id="{04888D29-EBAD-71EB-93DE-1E8130E5D3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684" y="2965381"/>
            <a:ext cx="3638108" cy="2728581"/>
          </a:xfrm>
          <a:prstGeom prst="rect">
            <a:avLst/>
          </a:prstGeom>
        </p:spPr>
      </p:pic>
      <p:pic>
        <p:nvPicPr>
          <p:cNvPr id="17" name="Llun 16" descr="Llun yn cynnwys dillad, esgidiau, dyn, person&#10;&#10;Wedi cynhyrchu’r disgrifiad yn awtomatig">
            <a:extLst>
              <a:ext uri="{FF2B5EF4-FFF2-40B4-BE49-F238E27FC236}">
                <a16:creationId xmlns:a16="http://schemas.microsoft.com/office/drawing/2014/main" id="{011AF46A-1CC9-A629-59F5-23DCC0FA32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152" y="97079"/>
            <a:ext cx="3638108" cy="2728581"/>
          </a:xfrm>
          <a:prstGeom prst="rect">
            <a:avLst/>
          </a:prstGeom>
        </p:spPr>
      </p:pic>
      <p:sp>
        <p:nvSpPr>
          <p:cNvPr id="20" name="Oval 4">
            <a:extLst>
              <a:ext uri="{FF2B5EF4-FFF2-40B4-BE49-F238E27FC236}">
                <a16:creationId xmlns:a16="http://schemas.microsoft.com/office/drawing/2014/main" id="{BE1F2F39-95C2-303B-CC1D-96569A79DB58}"/>
              </a:ext>
            </a:extLst>
          </p:cNvPr>
          <p:cNvSpPr/>
          <p:nvPr/>
        </p:nvSpPr>
        <p:spPr>
          <a:xfrm>
            <a:off x="-895336" y="1252019"/>
            <a:ext cx="3676876" cy="3510463"/>
          </a:xfrm>
          <a:prstGeom prst="ellipse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CF5DD43C-C6B9-2B65-5153-FAF8044A5676}"/>
              </a:ext>
            </a:extLst>
          </p:cNvPr>
          <p:cNvSpPr txBox="1">
            <a:spLocks/>
          </p:cNvSpPr>
          <p:nvPr/>
        </p:nvSpPr>
        <p:spPr>
          <a:xfrm>
            <a:off x="235213" y="1845064"/>
            <a:ext cx="3924922" cy="2317525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y-GB" sz="2400" b="0" i="0" u="none" strike="noStrike" kern="1200" cap="none" spc="0" normalizeH="0" baseline="0" noProof="0" dirty="0">
                <a:ln>
                  <a:noFill/>
                </a:ln>
                <a:solidFill>
                  <a:srgbClr val="373756"/>
                </a:solidFill>
                <a:effectLst/>
                <a:uLnTx/>
                <a:uFillTx/>
                <a:latin typeface="Poppins Medium"/>
                <a:ea typeface="+mn-ea"/>
                <a:cs typeface="+mn-cs"/>
              </a:rPr>
              <a:t>Prosiectau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y-GB" sz="2400" b="0" i="0" u="none" strike="noStrike" kern="1200" cap="none" spc="0" normalizeH="0" baseline="0" noProof="0" dirty="0">
                <a:ln>
                  <a:noFill/>
                </a:ln>
                <a:solidFill>
                  <a:srgbClr val="373756"/>
                </a:solidFill>
                <a:effectLst/>
                <a:uLnTx/>
                <a:uFillTx/>
                <a:latin typeface="Poppins Medium"/>
                <a:ea typeface="+mn-ea"/>
                <a:cs typeface="+mn-cs"/>
              </a:rPr>
              <a:t>Adnoddau 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y-GB" sz="2400" b="0" i="0" u="none" strike="noStrike" kern="1200" cap="none" spc="0" normalizeH="0" baseline="0" noProof="0" dirty="0">
                <a:ln>
                  <a:noFill/>
                </a:ln>
                <a:solidFill>
                  <a:srgbClr val="373756"/>
                </a:solidFill>
                <a:effectLst/>
                <a:uLnTx/>
                <a:uFillTx/>
                <a:latin typeface="Poppins Medium"/>
                <a:ea typeface="+mn-ea"/>
                <a:cs typeface="+mn-cs"/>
              </a:rPr>
              <a:t>2023-24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y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73756"/>
                </a:solidFill>
                <a:effectLst/>
                <a:uLnTx/>
                <a:uFillTx/>
                <a:latin typeface="Poppins Medium"/>
                <a:ea typeface="+mn-ea"/>
                <a:cs typeface="+mn-cs"/>
              </a:rPr>
              <a:t>Resources</a:t>
            </a:r>
            <a:r>
              <a:rPr kumimoji="0" lang="cy-GB" sz="2400" b="0" i="0" u="none" strike="noStrike" kern="1200" cap="none" spc="0" normalizeH="0" baseline="0" noProof="0" dirty="0">
                <a:ln>
                  <a:noFill/>
                </a:ln>
                <a:solidFill>
                  <a:srgbClr val="373756"/>
                </a:solidFill>
                <a:effectLst/>
                <a:uLnTx/>
                <a:uFillTx/>
                <a:latin typeface="Poppins Medium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y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73756"/>
                </a:solidFill>
                <a:effectLst/>
                <a:uLnTx/>
                <a:uFillTx/>
                <a:latin typeface="Poppins Medium"/>
                <a:ea typeface="+mn-ea"/>
                <a:cs typeface="+mn-cs"/>
              </a:rPr>
              <a:t>Projects</a:t>
            </a:r>
            <a:endParaRPr kumimoji="0" lang="cy-GB" sz="2400" b="0" i="0" u="none" strike="noStrike" kern="1200" cap="none" spc="0" normalizeH="0" baseline="0" noProof="0" dirty="0">
              <a:ln>
                <a:noFill/>
              </a:ln>
              <a:solidFill>
                <a:srgbClr val="373756"/>
              </a:solidFill>
              <a:effectLst/>
              <a:uLnTx/>
              <a:uFillTx/>
              <a:latin typeface="Poppins Medium"/>
              <a:ea typeface="+mn-ea"/>
              <a:cs typeface="+mn-cs"/>
            </a:endParaRPr>
          </a:p>
        </p:txBody>
      </p:sp>
      <p:cxnSp>
        <p:nvCxnSpPr>
          <p:cNvPr id="22" name="Cysylltydd Syth 21">
            <a:extLst>
              <a:ext uri="{FF2B5EF4-FFF2-40B4-BE49-F238E27FC236}">
                <a16:creationId xmlns:a16="http://schemas.microsoft.com/office/drawing/2014/main" id="{3EBF3822-F7D9-8ADA-D5C8-54DE6B9D7E78}"/>
              </a:ext>
            </a:extLst>
          </p:cNvPr>
          <p:cNvCxnSpPr/>
          <p:nvPr/>
        </p:nvCxnSpPr>
        <p:spPr>
          <a:xfrm>
            <a:off x="725918" y="5794346"/>
            <a:ext cx="10740163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7912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C4889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E40C7CA-78D8-DC69-1866-C1D2EE8467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wpio 5">
            <a:extLst>
              <a:ext uri="{FF2B5EF4-FFF2-40B4-BE49-F238E27FC236}">
                <a16:creationId xmlns:a16="http://schemas.microsoft.com/office/drawing/2014/main" id="{25B9D0EA-1691-05B5-401F-61A3F723BBC8}"/>
              </a:ext>
            </a:extLst>
          </p:cNvPr>
          <p:cNvGrpSpPr/>
          <p:nvPr/>
        </p:nvGrpSpPr>
        <p:grpSpPr>
          <a:xfrm>
            <a:off x="725918" y="6022334"/>
            <a:ext cx="2452408" cy="510136"/>
            <a:chOff x="720000" y="582910"/>
            <a:chExt cx="2452408" cy="510136"/>
          </a:xfrm>
        </p:grpSpPr>
        <p:sp>
          <p:nvSpPr>
            <p:cNvPr id="7" name="Text Placeholder 3">
              <a:extLst>
                <a:ext uri="{FF2B5EF4-FFF2-40B4-BE49-F238E27FC236}">
                  <a16:creationId xmlns:a16="http://schemas.microsoft.com/office/drawing/2014/main" id="{43465E13-6BA0-5437-BCFB-96E8BA480D79}"/>
                </a:ext>
              </a:extLst>
            </p:cNvPr>
            <p:cNvSpPr txBox="1">
              <a:spLocks/>
            </p:cNvSpPr>
            <p:nvPr/>
          </p:nvSpPr>
          <p:spPr>
            <a:xfrm>
              <a:off x="720000" y="582910"/>
              <a:ext cx="2452408" cy="455411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cy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Poppins Medium"/>
                  <a:ea typeface="+mn-ea"/>
                  <a:cs typeface="+mn-cs"/>
                </a:rPr>
                <a:t>colegcymraeg.ac.uk</a:t>
              </a:r>
            </a:p>
          </p:txBody>
        </p:sp>
        <p:sp>
          <p:nvSpPr>
            <p:cNvPr id="8" name="Text Placeholder 3">
              <a:extLst>
                <a:ext uri="{FF2B5EF4-FFF2-40B4-BE49-F238E27FC236}">
                  <a16:creationId xmlns:a16="http://schemas.microsoft.com/office/drawing/2014/main" id="{0739AFE2-2428-B7B9-C5D3-1E268A371F62}"/>
                </a:ext>
              </a:extLst>
            </p:cNvPr>
            <p:cNvSpPr txBox="1">
              <a:spLocks/>
            </p:cNvSpPr>
            <p:nvPr/>
          </p:nvSpPr>
          <p:spPr>
            <a:xfrm>
              <a:off x="720000" y="763634"/>
              <a:ext cx="1668637" cy="329412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cy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Poppins Medium"/>
                  <a:ea typeface="+mn-ea"/>
                  <a:cs typeface="+mn-cs"/>
                </a:rPr>
                <a:t>@c</a:t>
              </a:r>
              <a:r>
                <a:rPr kumimoji="0" lang="cy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Poppins Medium"/>
                  <a:ea typeface="+mn-ea"/>
                  <a:cs typeface="+mn-cs"/>
                </a:rPr>
                <a:t>olegcymraeg</a:t>
              </a:r>
              <a:endParaRPr kumimoji="0" lang="cy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Medium"/>
                <a:ea typeface="+mn-ea"/>
                <a:cs typeface="+mn-cs"/>
              </a:endParaRPr>
            </a:p>
          </p:txBody>
        </p:sp>
      </p:grpSp>
      <p:pic>
        <p:nvPicPr>
          <p:cNvPr id="9" name="Llun 8" descr="Llun yn cynnwys cylch, cymesuredd, patrwm, du a gwyn&#10;&#10;Wedi cynhyrchu’r disgrifiad yn awtomatig">
            <a:extLst>
              <a:ext uri="{FF2B5EF4-FFF2-40B4-BE49-F238E27FC236}">
                <a16:creationId xmlns:a16="http://schemas.microsoft.com/office/drawing/2014/main" id="{7FC6F24B-7DE2-EEB6-1CA3-D6F772939A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133" y="5890197"/>
            <a:ext cx="622254" cy="719684"/>
          </a:xfrm>
          <a:prstGeom prst="rect">
            <a:avLst/>
          </a:prstGeom>
        </p:spPr>
      </p:pic>
      <p:pic>
        <p:nvPicPr>
          <p:cNvPr id="17" name="Llun 16" descr="Llun yn cynnwys dillad, esgidiau, dyn, person&#10;&#10;Wedi cynhyrchu’r disgrifiad yn awtomatig">
            <a:extLst>
              <a:ext uri="{FF2B5EF4-FFF2-40B4-BE49-F238E27FC236}">
                <a16:creationId xmlns:a16="http://schemas.microsoft.com/office/drawing/2014/main" id="{011AF46A-1CC9-A629-59F5-23DCC0FA32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8093" y="483601"/>
            <a:ext cx="3029732" cy="2272299"/>
          </a:xfrm>
          <a:prstGeom prst="rect">
            <a:avLst/>
          </a:prstGeom>
        </p:spPr>
      </p:pic>
      <p:sp>
        <p:nvSpPr>
          <p:cNvPr id="20" name="Oval 4">
            <a:extLst>
              <a:ext uri="{FF2B5EF4-FFF2-40B4-BE49-F238E27FC236}">
                <a16:creationId xmlns:a16="http://schemas.microsoft.com/office/drawing/2014/main" id="{BE1F2F39-95C2-303B-CC1D-96569A79DB58}"/>
              </a:ext>
            </a:extLst>
          </p:cNvPr>
          <p:cNvSpPr/>
          <p:nvPr/>
        </p:nvSpPr>
        <p:spPr>
          <a:xfrm>
            <a:off x="-1147399" y="1223603"/>
            <a:ext cx="3676876" cy="3510463"/>
          </a:xfrm>
          <a:prstGeom prst="ellipse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CF5DD43C-C6B9-2B65-5153-FAF8044A5676}"/>
              </a:ext>
            </a:extLst>
          </p:cNvPr>
          <p:cNvSpPr txBox="1">
            <a:spLocks/>
          </p:cNvSpPr>
          <p:nvPr/>
        </p:nvSpPr>
        <p:spPr>
          <a:xfrm>
            <a:off x="-7743" y="1845064"/>
            <a:ext cx="2268400" cy="2317525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y-GB" sz="2400" dirty="0">
                <a:solidFill>
                  <a:srgbClr val="373756"/>
                </a:solidFill>
                <a:latin typeface="Poppins Medium"/>
              </a:rPr>
              <a:t>Astudiaethau Busnes</a:t>
            </a:r>
            <a:endParaRPr lang="cy-GB" dirty="0">
              <a:ea typeface="+mn-ea"/>
              <a:cs typeface="+mn-cs"/>
            </a:endParaRPr>
          </a:p>
          <a:p>
            <a:pPr>
              <a:defRPr/>
            </a:pPr>
            <a:r>
              <a:rPr lang="cy-GB" sz="2400" dirty="0" err="1">
                <a:solidFill>
                  <a:srgbClr val="373756"/>
                </a:solidFill>
                <a:latin typeface="Poppins Medium"/>
              </a:rPr>
              <a:t>Business</a:t>
            </a:r>
            <a:r>
              <a:rPr lang="cy-GB" sz="2400" dirty="0">
                <a:solidFill>
                  <a:srgbClr val="373756"/>
                </a:solidFill>
                <a:latin typeface="Poppins Medium"/>
              </a:rPr>
              <a:t> </a:t>
            </a:r>
          </a:p>
          <a:p>
            <a:pPr>
              <a:defRPr/>
            </a:pPr>
            <a:r>
              <a:rPr lang="cy-GB" sz="2400" dirty="0" err="1">
                <a:solidFill>
                  <a:srgbClr val="373756"/>
                </a:solidFill>
                <a:latin typeface="Poppins Medium"/>
              </a:rPr>
              <a:t>studies</a:t>
            </a:r>
            <a:endParaRPr lang="cy-GB" dirty="0">
              <a:ea typeface="+mn-ea"/>
              <a:cs typeface="+mn-cs"/>
            </a:endParaRPr>
          </a:p>
        </p:txBody>
      </p:sp>
      <p:cxnSp>
        <p:nvCxnSpPr>
          <p:cNvPr id="22" name="Cysylltydd Syth 21">
            <a:extLst>
              <a:ext uri="{FF2B5EF4-FFF2-40B4-BE49-F238E27FC236}">
                <a16:creationId xmlns:a16="http://schemas.microsoft.com/office/drawing/2014/main" id="{3EBF3822-F7D9-8ADA-D5C8-54DE6B9D7E78}"/>
              </a:ext>
            </a:extLst>
          </p:cNvPr>
          <p:cNvCxnSpPr/>
          <p:nvPr/>
        </p:nvCxnSpPr>
        <p:spPr>
          <a:xfrm>
            <a:off x="725918" y="5794346"/>
            <a:ext cx="10740163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wpio 10">
            <a:extLst>
              <a:ext uri="{FF2B5EF4-FFF2-40B4-BE49-F238E27FC236}">
                <a16:creationId xmlns:a16="http://schemas.microsoft.com/office/drawing/2014/main" id="{93C7ABEE-0DB0-A358-9EF6-074C07E1A37D}"/>
              </a:ext>
            </a:extLst>
          </p:cNvPr>
          <p:cNvGrpSpPr/>
          <p:nvPr/>
        </p:nvGrpSpPr>
        <p:grpSpPr>
          <a:xfrm>
            <a:off x="6065285" y="483601"/>
            <a:ext cx="2611315" cy="3992441"/>
            <a:chOff x="5417528" y="489072"/>
            <a:chExt cx="2611315" cy="3992441"/>
          </a:xfrm>
        </p:grpSpPr>
        <p:pic>
          <p:nvPicPr>
            <p:cNvPr id="2" name="Llun 1" descr="Llun yn cynnwys testun, cyfrifiadur, dillad, dyn&#10;&#10;Wedi cynhyrchu’r disgrifiad yn awtomatig">
              <a:extLst>
                <a:ext uri="{FF2B5EF4-FFF2-40B4-BE49-F238E27FC236}">
                  <a16:creationId xmlns:a16="http://schemas.microsoft.com/office/drawing/2014/main" id="{95FCBB7D-B5D9-67BA-D9AA-D22A1E6005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17528" y="489072"/>
              <a:ext cx="2611315" cy="3992441"/>
            </a:xfrm>
            <a:prstGeom prst="rect">
              <a:avLst/>
            </a:prstGeom>
          </p:spPr>
        </p:pic>
        <p:pic>
          <p:nvPicPr>
            <p:cNvPr id="10" name="Llun 9" descr="Llun yn cynnwys testun, postiwr, esgidiau, dillad&#10;&#10;Wedi cynhyrchu’r disgrifiad yn awtomatig">
              <a:extLst>
                <a:ext uri="{FF2B5EF4-FFF2-40B4-BE49-F238E27FC236}">
                  <a16:creationId xmlns:a16="http://schemas.microsoft.com/office/drawing/2014/main" id="{7621B28C-CCB3-DEA0-9915-3682F6C486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090"/>
            <a:stretch/>
          </p:blipFill>
          <p:spPr>
            <a:xfrm>
              <a:off x="6808618" y="2984306"/>
              <a:ext cx="1217690" cy="1210324"/>
            </a:xfrm>
            <a:prstGeom prst="rect">
              <a:avLst/>
            </a:prstGeom>
          </p:spPr>
        </p:pic>
      </p:grpSp>
      <p:pic>
        <p:nvPicPr>
          <p:cNvPr id="13" name="Llun 12">
            <a:extLst>
              <a:ext uri="{FF2B5EF4-FFF2-40B4-BE49-F238E27FC236}">
                <a16:creationId xmlns:a16="http://schemas.microsoft.com/office/drawing/2014/main" id="{73963639-8712-A1E3-CED0-BDAFB8AC2B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68093" y="2978835"/>
            <a:ext cx="3038240" cy="2484644"/>
          </a:xfrm>
          <a:prstGeom prst="rect">
            <a:avLst/>
          </a:prstGeom>
        </p:spPr>
      </p:pic>
      <p:pic>
        <p:nvPicPr>
          <p:cNvPr id="15" name="Llun 14">
            <a:extLst>
              <a:ext uri="{FF2B5EF4-FFF2-40B4-BE49-F238E27FC236}">
                <a16:creationId xmlns:a16="http://schemas.microsoft.com/office/drawing/2014/main" id="{70EB2877-2C78-95E3-0476-10AB0899F6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49589" y="499663"/>
            <a:ext cx="3177571" cy="1811735"/>
          </a:xfrm>
          <a:prstGeom prst="rect">
            <a:avLst/>
          </a:prstGeom>
        </p:spPr>
      </p:pic>
      <p:pic>
        <p:nvPicPr>
          <p:cNvPr id="18" name="Llun 17">
            <a:extLst>
              <a:ext uri="{FF2B5EF4-FFF2-40B4-BE49-F238E27FC236}">
                <a16:creationId xmlns:a16="http://schemas.microsoft.com/office/drawing/2014/main" id="{F6DBC40A-888F-3FA0-564D-7B343F69EB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20969" y="2403603"/>
            <a:ext cx="3281235" cy="2751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772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C4889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338B0E-3795-85E0-2532-8BDF3B3B34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ysylltydd Syth 2">
            <a:extLst>
              <a:ext uri="{FF2B5EF4-FFF2-40B4-BE49-F238E27FC236}">
                <a16:creationId xmlns:a16="http://schemas.microsoft.com/office/drawing/2014/main" id="{BC61F3C2-3B5D-8B93-BC44-0BB846354886}"/>
              </a:ext>
            </a:extLst>
          </p:cNvPr>
          <p:cNvCxnSpPr/>
          <p:nvPr/>
        </p:nvCxnSpPr>
        <p:spPr>
          <a:xfrm>
            <a:off x="725918" y="5794346"/>
            <a:ext cx="10740163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wpio 5">
            <a:extLst>
              <a:ext uri="{FF2B5EF4-FFF2-40B4-BE49-F238E27FC236}">
                <a16:creationId xmlns:a16="http://schemas.microsoft.com/office/drawing/2014/main" id="{45AF5D98-78FD-A729-BCB9-E301D9CEBF6D}"/>
              </a:ext>
            </a:extLst>
          </p:cNvPr>
          <p:cNvGrpSpPr/>
          <p:nvPr/>
        </p:nvGrpSpPr>
        <p:grpSpPr>
          <a:xfrm>
            <a:off x="725918" y="6022334"/>
            <a:ext cx="2452408" cy="510136"/>
            <a:chOff x="720000" y="582910"/>
            <a:chExt cx="2452408" cy="510136"/>
          </a:xfrm>
        </p:grpSpPr>
        <p:sp>
          <p:nvSpPr>
            <p:cNvPr id="7" name="Text Placeholder 3">
              <a:extLst>
                <a:ext uri="{FF2B5EF4-FFF2-40B4-BE49-F238E27FC236}">
                  <a16:creationId xmlns:a16="http://schemas.microsoft.com/office/drawing/2014/main" id="{87C5A61F-4867-B6AC-7611-F368946375E8}"/>
                </a:ext>
              </a:extLst>
            </p:cNvPr>
            <p:cNvSpPr txBox="1">
              <a:spLocks/>
            </p:cNvSpPr>
            <p:nvPr/>
          </p:nvSpPr>
          <p:spPr>
            <a:xfrm>
              <a:off x="720000" y="582910"/>
              <a:ext cx="2452408" cy="455411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cy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Poppins Medium"/>
                  <a:ea typeface="+mn-ea"/>
                  <a:cs typeface="+mn-cs"/>
                </a:rPr>
                <a:t>colegcymraeg.ac.uk</a:t>
              </a:r>
            </a:p>
          </p:txBody>
        </p:sp>
        <p:sp>
          <p:nvSpPr>
            <p:cNvPr id="8" name="Text Placeholder 3">
              <a:extLst>
                <a:ext uri="{FF2B5EF4-FFF2-40B4-BE49-F238E27FC236}">
                  <a16:creationId xmlns:a16="http://schemas.microsoft.com/office/drawing/2014/main" id="{8E3927C6-F436-E624-43AB-F1C596921D5E}"/>
                </a:ext>
              </a:extLst>
            </p:cNvPr>
            <p:cNvSpPr txBox="1">
              <a:spLocks/>
            </p:cNvSpPr>
            <p:nvPr/>
          </p:nvSpPr>
          <p:spPr>
            <a:xfrm>
              <a:off x="720000" y="763634"/>
              <a:ext cx="1668637" cy="329412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cy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Poppins Medium"/>
                  <a:ea typeface="+mn-ea"/>
                  <a:cs typeface="+mn-cs"/>
                </a:rPr>
                <a:t>@c</a:t>
              </a:r>
              <a:r>
                <a:rPr kumimoji="0" lang="cy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Poppins Medium"/>
                  <a:ea typeface="+mn-ea"/>
                  <a:cs typeface="+mn-cs"/>
                </a:rPr>
                <a:t>olegcymraeg</a:t>
              </a:r>
              <a:endParaRPr kumimoji="0" lang="cy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ppins Medium"/>
                <a:ea typeface="+mn-ea"/>
                <a:cs typeface="+mn-cs"/>
              </a:endParaRPr>
            </a:p>
          </p:txBody>
        </p:sp>
      </p:grpSp>
      <p:pic>
        <p:nvPicPr>
          <p:cNvPr id="9" name="Llun 8" descr="Llun yn cynnwys cylch, cymesuredd, patrwm, du a gwyn&#10;&#10;Wedi cynhyrchu’r disgrifiad yn awtomatig">
            <a:extLst>
              <a:ext uri="{FF2B5EF4-FFF2-40B4-BE49-F238E27FC236}">
                <a16:creationId xmlns:a16="http://schemas.microsoft.com/office/drawing/2014/main" id="{19A968F4-BBF5-67DB-21B5-03CE1E3343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133" y="5890197"/>
            <a:ext cx="622254" cy="719684"/>
          </a:xfrm>
          <a:prstGeom prst="rect">
            <a:avLst/>
          </a:prstGeom>
        </p:spPr>
      </p:pic>
      <p:sp>
        <p:nvSpPr>
          <p:cNvPr id="2" name="Title 5">
            <a:extLst>
              <a:ext uri="{FF2B5EF4-FFF2-40B4-BE49-F238E27FC236}">
                <a16:creationId xmlns:a16="http://schemas.microsoft.com/office/drawing/2014/main" id="{D9193984-2B56-8695-62A5-FAC0ACD0A0F4}"/>
              </a:ext>
            </a:extLst>
          </p:cNvPr>
          <p:cNvSpPr txBox="1">
            <a:spLocks/>
          </p:cNvSpPr>
          <p:nvPr/>
        </p:nvSpPr>
        <p:spPr>
          <a:xfrm>
            <a:off x="708426" y="750713"/>
            <a:ext cx="10970430" cy="79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5400" dirty="0" err="1">
                <a:solidFill>
                  <a:prstClr val="white"/>
                </a:solidFill>
                <a:latin typeface="Poppins Black"/>
              </a:rPr>
              <a:t>Cynllun</a:t>
            </a:r>
            <a:r>
              <a:rPr lang="en-GB" sz="5400" dirty="0">
                <a:solidFill>
                  <a:prstClr val="white"/>
                </a:solidFill>
                <a:latin typeface="Poppins Black"/>
              </a:rPr>
              <a:t> </a:t>
            </a:r>
            <a:r>
              <a:rPr lang="en-GB" sz="5400" dirty="0" err="1">
                <a:solidFill>
                  <a:prstClr val="white"/>
                </a:solidFill>
                <a:latin typeface="Poppins Black"/>
              </a:rPr>
              <a:t>Adnoddau</a:t>
            </a:r>
            <a:r>
              <a:rPr lang="en-GB" sz="5400" dirty="0">
                <a:solidFill>
                  <a:prstClr val="white"/>
                </a:solidFill>
                <a:latin typeface="Poppins Black"/>
              </a:rPr>
              <a:t> 24/25</a:t>
            </a:r>
            <a:endParaRPr kumimoji="0" lang="cy-GB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Black"/>
              <a:ea typeface="+mj-ea"/>
              <a:cs typeface="Poppins" panose="00000500000000000000" pitchFamily="2" charset="0"/>
            </a:endParaRP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F623F151-E53F-748B-E2C1-7C68F9B8A663}"/>
              </a:ext>
            </a:extLst>
          </p:cNvPr>
          <p:cNvSpPr txBox="1">
            <a:spLocks/>
          </p:cNvSpPr>
          <p:nvPr/>
        </p:nvSpPr>
        <p:spPr>
          <a:xfrm>
            <a:off x="708426" y="1628487"/>
            <a:ext cx="7775174" cy="7921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y-GB" sz="6000" dirty="0" err="1">
                <a:solidFill>
                  <a:prstClr val="white"/>
                </a:solidFill>
                <a:latin typeface="Poppins Black"/>
              </a:rPr>
              <a:t>Resources</a:t>
            </a:r>
            <a:r>
              <a:rPr lang="cy-GB" sz="6000" dirty="0">
                <a:solidFill>
                  <a:prstClr val="white"/>
                </a:solidFill>
                <a:latin typeface="Poppins Black"/>
              </a:rPr>
              <a:t> Plan</a:t>
            </a:r>
            <a:endParaRPr kumimoji="0" lang="cy-GB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 Black"/>
              <a:ea typeface="+mn-ea"/>
              <a:cs typeface="+mn-cs"/>
            </a:endParaRPr>
          </a:p>
        </p:txBody>
      </p:sp>
      <p:pic>
        <p:nvPicPr>
          <p:cNvPr id="15362" name="Picture 2" descr="Llun yn cynnwys person&#10;&#10;Wedi cynhyrchu’r disgrifiad yn awtomatig">
            <a:extLst>
              <a:ext uri="{FF2B5EF4-FFF2-40B4-BE49-F238E27FC236}">
                <a16:creationId xmlns:a16="http://schemas.microsoft.com/office/drawing/2014/main" id="{19AD0B1D-6BE4-9B4A-5231-1B03FB1597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40" b="14744"/>
          <a:stretch/>
        </p:blipFill>
        <p:spPr bwMode="auto">
          <a:xfrm>
            <a:off x="7965630" y="1628487"/>
            <a:ext cx="4226370" cy="393787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lwch Testun 9">
            <a:extLst>
              <a:ext uri="{FF2B5EF4-FFF2-40B4-BE49-F238E27FC236}">
                <a16:creationId xmlns:a16="http://schemas.microsoft.com/office/drawing/2014/main" id="{B93DFE8E-D107-8751-6D34-42A84273535E}"/>
              </a:ext>
            </a:extLst>
          </p:cNvPr>
          <p:cNvSpPr txBox="1"/>
          <p:nvPr/>
        </p:nvSpPr>
        <p:spPr>
          <a:xfrm>
            <a:off x="708426" y="2771865"/>
            <a:ext cx="62808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Prosiect</a:t>
            </a:r>
            <a:r>
              <a:rPr lang="en-GB" sz="2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adnabod</a:t>
            </a:r>
            <a:r>
              <a:rPr lang="en-GB" sz="2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anghenion</a:t>
            </a:r>
            <a:r>
              <a:rPr lang="en-GB" sz="2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adnoddau</a:t>
            </a:r>
            <a:r>
              <a:rPr lang="en-GB" sz="2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adeiladwaith</a:t>
            </a:r>
            <a:endParaRPr lang="en-GB" sz="24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Gweithio</a:t>
            </a:r>
            <a:r>
              <a:rPr lang="en-GB" sz="2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yn y </a:t>
            </a:r>
            <a:r>
              <a:rPr lang="en-GB" sz="24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diwydiant</a:t>
            </a:r>
            <a:r>
              <a:rPr lang="en-GB" sz="2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chwaraeon</a:t>
            </a:r>
            <a:endParaRPr lang="en-GB" sz="24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Cynhyrchu</a:t>
            </a:r>
            <a:r>
              <a:rPr lang="en-GB" sz="2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cig </a:t>
            </a:r>
            <a:r>
              <a:rPr lang="en-GB" sz="24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eidion</a:t>
            </a:r>
            <a:r>
              <a:rPr lang="en-GB" sz="2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a </a:t>
            </a:r>
            <a:r>
              <a:rPr lang="en-GB" sz="24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chig</a:t>
            </a:r>
            <a:r>
              <a:rPr lang="en-GB" sz="2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oen</a:t>
            </a:r>
            <a:endParaRPr lang="en-GB" sz="24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Adnodd </a:t>
            </a:r>
            <a:r>
              <a:rPr lang="en-GB" sz="24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busnes</a:t>
            </a:r>
            <a:endParaRPr lang="cy-GB" sz="2400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151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147A90-9CE6-5EB6-21C5-9B9B45698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lun 1" descr="Llun yn cynnwys patrwm, cylch, llun sgrin, cymesuredd&#10;&#10;Wedi cynhyrchu’r disgrifiad yn awtomatig">
            <a:extLst>
              <a:ext uri="{FF2B5EF4-FFF2-40B4-BE49-F238E27FC236}">
                <a16:creationId xmlns:a16="http://schemas.microsoft.com/office/drawing/2014/main" id="{435DE13D-46F9-1272-38A4-6BEED5093D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1872" y="5905787"/>
            <a:ext cx="608775" cy="704094"/>
          </a:xfrm>
          <a:prstGeom prst="rect">
            <a:avLst/>
          </a:prstGeom>
        </p:spPr>
      </p:pic>
      <p:cxnSp>
        <p:nvCxnSpPr>
          <p:cNvPr id="3" name="Cysylltydd Syth 2">
            <a:extLst>
              <a:ext uri="{FF2B5EF4-FFF2-40B4-BE49-F238E27FC236}">
                <a16:creationId xmlns:a16="http://schemas.microsoft.com/office/drawing/2014/main" id="{491CD2B0-4233-3F6B-4F5A-463E538A019D}"/>
              </a:ext>
            </a:extLst>
          </p:cNvPr>
          <p:cNvCxnSpPr/>
          <p:nvPr/>
        </p:nvCxnSpPr>
        <p:spPr>
          <a:xfrm>
            <a:off x="725918" y="5794346"/>
            <a:ext cx="10740163" cy="0"/>
          </a:xfrm>
          <a:prstGeom prst="line">
            <a:avLst/>
          </a:prstGeom>
          <a:ln>
            <a:solidFill>
              <a:srgbClr val="373756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" name="Grwpio 5">
            <a:extLst>
              <a:ext uri="{FF2B5EF4-FFF2-40B4-BE49-F238E27FC236}">
                <a16:creationId xmlns:a16="http://schemas.microsoft.com/office/drawing/2014/main" id="{BB95CFDF-B2D8-27B9-CC08-829F38E4E7BE}"/>
              </a:ext>
            </a:extLst>
          </p:cNvPr>
          <p:cNvGrpSpPr/>
          <p:nvPr/>
        </p:nvGrpSpPr>
        <p:grpSpPr>
          <a:xfrm>
            <a:off x="725918" y="6022334"/>
            <a:ext cx="2452408" cy="510136"/>
            <a:chOff x="720000" y="582910"/>
            <a:chExt cx="2452408" cy="510136"/>
          </a:xfrm>
          <a:solidFill>
            <a:srgbClr val="FFD500"/>
          </a:solidFill>
        </p:grpSpPr>
        <p:sp>
          <p:nvSpPr>
            <p:cNvPr id="7" name="Text Placeholder 3">
              <a:extLst>
                <a:ext uri="{FF2B5EF4-FFF2-40B4-BE49-F238E27FC236}">
                  <a16:creationId xmlns:a16="http://schemas.microsoft.com/office/drawing/2014/main" id="{963E9C6F-603D-F54B-BF47-4E4AEF4B00FD}"/>
                </a:ext>
              </a:extLst>
            </p:cNvPr>
            <p:cNvSpPr txBox="1">
              <a:spLocks/>
            </p:cNvSpPr>
            <p:nvPr/>
          </p:nvSpPr>
          <p:spPr>
            <a:xfrm>
              <a:off x="720000" y="582910"/>
              <a:ext cx="2452408" cy="455411"/>
            </a:xfrm>
            <a:prstGeom prst="rect">
              <a:avLst/>
            </a:prstGeom>
            <a:grpFill/>
          </p:spPr>
          <p:txBody>
            <a:bodyPr vert="horz" lIns="0" tIns="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cy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373756"/>
                  </a:solidFill>
                  <a:effectLst/>
                  <a:uLnTx/>
                  <a:uFillTx/>
                  <a:latin typeface="Poppins Medium"/>
                  <a:ea typeface="+mn-ea"/>
                  <a:cs typeface="+mn-cs"/>
                </a:rPr>
                <a:t>colegcymraeg.ac.uk</a:t>
              </a:r>
            </a:p>
          </p:txBody>
        </p:sp>
        <p:sp>
          <p:nvSpPr>
            <p:cNvPr id="8" name="Text Placeholder 3">
              <a:extLst>
                <a:ext uri="{FF2B5EF4-FFF2-40B4-BE49-F238E27FC236}">
                  <a16:creationId xmlns:a16="http://schemas.microsoft.com/office/drawing/2014/main" id="{62476CD3-0355-9E23-7799-36F1404F7FE2}"/>
                </a:ext>
              </a:extLst>
            </p:cNvPr>
            <p:cNvSpPr txBox="1">
              <a:spLocks/>
            </p:cNvSpPr>
            <p:nvPr/>
          </p:nvSpPr>
          <p:spPr>
            <a:xfrm>
              <a:off x="720000" y="763634"/>
              <a:ext cx="1668637" cy="329412"/>
            </a:xfrm>
            <a:prstGeom prst="rect">
              <a:avLst/>
            </a:prstGeom>
            <a:grpFill/>
          </p:spPr>
          <p:txBody>
            <a:bodyPr vert="horz" lIns="0" tIns="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rgbClr val="312F48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cy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373756"/>
                  </a:solidFill>
                  <a:effectLst/>
                  <a:uLnTx/>
                  <a:uFillTx/>
                  <a:latin typeface="Poppins Medium"/>
                  <a:ea typeface="+mn-ea"/>
                  <a:cs typeface="+mn-cs"/>
                </a:rPr>
                <a:t>@c</a:t>
              </a:r>
              <a:r>
                <a:rPr kumimoji="0" lang="cy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373756"/>
                  </a:solidFill>
                  <a:effectLst/>
                  <a:uLnTx/>
                  <a:uFillTx/>
                  <a:latin typeface="Poppins Medium"/>
                  <a:ea typeface="+mn-ea"/>
                  <a:cs typeface="+mn-cs"/>
                </a:rPr>
                <a:t>olegcymraeg</a:t>
              </a:r>
              <a:endParaRPr kumimoji="0" lang="cy-GB" sz="1200" b="0" i="0" u="none" strike="noStrike" kern="1200" cap="none" spc="0" normalizeH="0" baseline="0" noProof="0" dirty="0">
                <a:ln>
                  <a:noFill/>
                </a:ln>
                <a:solidFill>
                  <a:srgbClr val="373756"/>
                </a:solidFill>
                <a:effectLst/>
                <a:uLnTx/>
                <a:uFillTx/>
                <a:latin typeface="Poppins Medium"/>
                <a:ea typeface="+mn-ea"/>
                <a:cs typeface="+mn-cs"/>
              </a:endParaRPr>
            </a:p>
          </p:txBody>
        </p:sp>
      </p:grpSp>
      <p:sp>
        <p:nvSpPr>
          <p:cNvPr id="4" name="Title 5">
            <a:extLst>
              <a:ext uri="{FF2B5EF4-FFF2-40B4-BE49-F238E27FC236}">
                <a16:creationId xmlns:a16="http://schemas.microsoft.com/office/drawing/2014/main" id="{C2DE1EBC-50C6-8D0C-2849-AA199F5D6805}"/>
              </a:ext>
            </a:extLst>
          </p:cNvPr>
          <p:cNvSpPr txBox="1">
            <a:spLocks/>
          </p:cNvSpPr>
          <p:nvPr/>
        </p:nvSpPr>
        <p:spPr>
          <a:xfrm>
            <a:off x="1067984" y="895641"/>
            <a:ext cx="10056030" cy="79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0" dirty="0">
                <a:solidFill>
                  <a:srgbClr val="373756"/>
                </a:solidFill>
                <a:latin typeface="Poppins Black"/>
              </a:rPr>
              <a:t>D</a:t>
            </a:r>
            <a:r>
              <a:rPr lang="cy-GB" sz="8000" dirty="0">
                <a:solidFill>
                  <a:srgbClr val="373756"/>
                </a:solidFill>
                <a:latin typeface="Poppins Black"/>
              </a:rPr>
              <a:t>IOLCH</a:t>
            </a:r>
            <a:endParaRPr kumimoji="0" lang="cy-GB" sz="8000" b="0" i="0" u="none" strike="noStrike" kern="1200" cap="none" spc="0" normalizeH="0" baseline="0" noProof="0" dirty="0">
              <a:ln>
                <a:noFill/>
              </a:ln>
              <a:solidFill>
                <a:srgbClr val="373756"/>
              </a:solidFill>
              <a:effectLst/>
              <a:uLnTx/>
              <a:uFillTx/>
              <a:latin typeface="Poppins Black"/>
              <a:ea typeface="+mj-ea"/>
              <a:cs typeface="Poppins" panose="00000500000000000000" pitchFamily="2" charset="0"/>
            </a:endParaRPr>
          </a:p>
        </p:txBody>
      </p:sp>
      <p:pic>
        <p:nvPicPr>
          <p:cNvPr id="5" name="Picture 4" descr="A person working on a machine&#10;&#10;Description automatically generated">
            <a:extLst>
              <a:ext uri="{FF2B5EF4-FFF2-40B4-BE49-F238E27FC236}">
                <a16:creationId xmlns:a16="http://schemas.microsoft.com/office/drawing/2014/main" id="{8714AB4F-6CB1-27CE-0546-EBF8391054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963" y="1292938"/>
            <a:ext cx="4273421" cy="427342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90552284"/>
      </p:ext>
    </p:extLst>
  </p:cSld>
  <p:clrMapOvr>
    <a:masterClrMapping/>
  </p:clrMapOvr>
</p:sld>
</file>

<file path=ppt/theme/theme1.xml><?xml version="1.0" encoding="utf-8"?>
<a:theme xmlns:a="http://schemas.openxmlformats.org/drawingml/2006/main" name="Them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em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614EDF9F6A814F97044BBFE96F8881" ma:contentTypeVersion="18" ma:contentTypeDescription="Create a new document." ma:contentTypeScope="" ma:versionID="1fb9f93b7ac7c71c767ce1b8511d3ab0">
  <xsd:schema xmlns:xsd="http://www.w3.org/2001/XMLSchema" xmlns:xs="http://www.w3.org/2001/XMLSchema" xmlns:p="http://schemas.microsoft.com/office/2006/metadata/properties" xmlns:ns2="169d34e0-e3c6-438c-afd4-cc9c21471bf0" xmlns:ns3="47ac188a-5786-4896-a779-c3ca6eeafed3" targetNamespace="http://schemas.microsoft.com/office/2006/metadata/properties" ma:root="true" ma:fieldsID="9bf3a972d544ad4866a2ccd5c9678524" ns2:_="" ns3:_="">
    <xsd:import namespace="169d34e0-e3c6-438c-afd4-cc9c21471bf0"/>
    <xsd:import namespace="47ac188a-5786-4896-a779-c3ca6eeafed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d34e0-e3c6-438c-afd4-cc9c21471b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b10e979b-aa80-451d-8e80-ebb5d990af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c188a-5786-4896-a779-c3ca6eeafed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c882f91-5389-4532-9e6e-eb7be547275d}" ma:internalName="TaxCatchAll" ma:showField="CatchAllData" ma:web="47ac188a-5786-4896-a779-c3ca6eeafed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69d34e0-e3c6-438c-afd4-cc9c21471bf0">
      <Terms xmlns="http://schemas.microsoft.com/office/infopath/2007/PartnerControls"/>
    </lcf76f155ced4ddcb4097134ff3c332f>
    <TaxCatchAll xmlns="47ac188a-5786-4896-a779-c3ca6eeafed3" xsi:nil="true"/>
    <SharedWithUsers xmlns="47ac188a-5786-4896-a779-c3ca6eeafed3">
      <UserInfo>
        <DisplayName>Lowri Morgans</DisplayName>
        <AccountId>29</AccountId>
        <AccountType/>
      </UserInfo>
      <UserInfo>
        <DisplayName>Megan James</DisplayName>
        <AccountId>25571</AccountId>
        <AccountType/>
      </UserInfo>
      <UserInfo>
        <DisplayName>Helen Lloyd</DisplayName>
        <AccountId>5784</AccountId>
        <AccountType/>
      </UserInfo>
      <UserInfo>
        <DisplayName>Haf Everiss</DisplayName>
        <AccountId>11823</AccountId>
        <AccountType/>
      </UserInfo>
      <UserInfo>
        <DisplayName>Helen Davies</DisplayName>
        <AccountId>24438</AccountId>
        <AccountType/>
      </UserInfo>
      <UserInfo>
        <DisplayName>Alaw Dafydd</DisplayName>
        <AccountId>33</AccountId>
        <AccountType/>
      </UserInfo>
      <UserInfo>
        <DisplayName>Lisa O'Connor</DisplayName>
        <AccountId>16816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B5B3AFE-C8F8-4D2F-9F58-0F4B029A924A}"/>
</file>

<file path=customXml/itemProps2.xml><?xml version="1.0" encoding="utf-8"?>
<ds:datastoreItem xmlns:ds="http://schemas.openxmlformats.org/officeDocument/2006/customXml" ds:itemID="{4DBAAF2B-A823-4497-A898-87AA9823CE8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5F61C5-22C7-4362-9868-041DFEC1AC56}">
  <ds:schemaRefs>
    <ds:schemaRef ds:uri="http://schemas.microsoft.com/office/2006/metadata/properties"/>
    <ds:schemaRef ds:uri="http://schemas.microsoft.com/office/infopath/2007/PartnerControls"/>
    <ds:schemaRef ds:uri="5707ce13-48b6-4bf7-b7c5-7f8d3eb9fd7f"/>
    <ds:schemaRef ds:uri="aa2f4cc4-8c54-40b5-a59c-49561bcefe5e"/>
    <ds:schemaRef ds:uri="d05c2615-011e-491c-8a66-fa77ea37039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946</TotalTime>
  <Words>282</Words>
  <Application>Microsoft Office PowerPoint</Application>
  <PresentationFormat>Sgrin Lydan</PresentationFormat>
  <Paragraphs>57</Paragraphs>
  <Slides>5</Slides>
  <Notes>4</Notes>
  <HiddenSlides>0</HiddenSlides>
  <MMClips>0</MMClips>
  <ScaleCrop>false</ScaleCrop>
  <HeadingPairs>
    <vt:vector size="6" baseType="variant">
      <vt:variant>
        <vt:lpstr>Ffontiau a Ddefnyddiwyd</vt:lpstr>
      </vt:variant>
      <vt:variant>
        <vt:i4>6</vt:i4>
      </vt:variant>
      <vt:variant>
        <vt:lpstr>Thema</vt:lpstr>
      </vt:variant>
      <vt:variant>
        <vt:i4>1</vt:i4>
      </vt:variant>
      <vt:variant>
        <vt:lpstr>Teitlau Sleidiau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Poppins</vt:lpstr>
      <vt:lpstr>Poppins Black</vt:lpstr>
      <vt:lpstr>Poppins Medium</vt:lpstr>
      <vt:lpstr>Thema Office</vt:lpstr>
      <vt:lpstr>Cyflwyniad PowerPoint</vt:lpstr>
      <vt:lpstr>Cyflwyniad PowerPoint</vt:lpstr>
      <vt:lpstr>Cyflwyniad PowerPoint</vt:lpstr>
      <vt:lpstr>Cyflwyniad PowerPoint</vt:lpstr>
      <vt:lpstr>Cyflwyniad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Cylchoedd newydd</dc:title>
  <dc:creator>Megan James</dc:creator>
  <cp:lastModifiedBy>Alaw Dafydd</cp:lastModifiedBy>
  <cp:revision>57</cp:revision>
  <dcterms:created xsi:type="dcterms:W3CDTF">2024-04-04T08:54:39Z</dcterms:created>
  <dcterms:modified xsi:type="dcterms:W3CDTF">2024-05-15T15:43:50Z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0x010100A26D31CD566BA5498390F25F9175544C</vt:lpwstr>
  </property>
  <property fmtid="{D5CDD505-2E9C-101B-9397-08002B2CF9AE}" pid="3" name="MediaServiceImageTags">
    <vt:lpwstr/>
  </property>
</Properties>
</file>